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notesSlides/notesSlide3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_rels/notesSlide30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9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1.xml.rels" ContentType="application/vnd.openxmlformats-package.relationships+xml"/>
  <Override PartName="/ppt/notesSlides/_rels/notesSlide8.xml.rels" ContentType="application/vnd.openxmlformats-package.relationships+xml"/>
  <Override PartName="/ppt/notesSlides/notesSlide6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_rels/slide29.xml.rels" ContentType="application/vnd.openxmlformats-package.relationships+xml"/>
  <Override PartName="/ppt/slides/_rels/slide31.xml.rels" ContentType="application/vnd.openxmlformats-package.relationships+xml"/>
  <Override PartName="/ppt/slides/_rels/slide28.xml.rels" ContentType="application/vnd.openxmlformats-package.relationships+xml"/>
  <Override PartName="/ppt/slides/_rels/slide24.xml.rels" ContentType="application/vnd.openxmlformats-package.relationships+xml"/>
  <Override PartName="/ppt/slides/_rels/slide23.xml.rels" ContentType="application/vnd.openxmlformats-package.relationships+xml"/>
  <Override PartName="/ppt/slides/_rels/slide26.xml.rels" ContentType="application/vnd.openxmlformats-package.relationships+xml"/>
  <Override PartName="/ppt/slides/_rels/slide21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4.xml.rels" ContentType="application/vnd.openxmlformats-package.relationships+xml"/>
  <Override PartName="/ppt/slides/_rels/slide25.xml.rels" ContentType="application/vnd.openxmlformats-package.relationships+xml"/>
  <Override PartName="/ppt/slides/_rels/slide13.xml.rels" ContentType="application/vnd.openxmlformats-package.relationships+xml"/>
  <Override PartName="/ppt/slides/_rels/slide27.xml.rels" ContentType="application/vnd.openxmlformats-package.relationships+xml"/>
  <Override PartName="/ppt/slides/_rels/slide20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30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6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10.xml.rels" ContentType="application/vnd.openxmlformats-package.relationships+xml"/>
  <Override PartName="/ppt/slides/_rels/slide5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30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3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10.xml" ContentType="application/vnd.openxmlformats-officedocument.presentationml.slide+xml"/>
  <Override PartName="/ppt/slides/slide22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5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205.jpeg" ContentType="image/jpeg"/>
  <Override PartName="/ppt/media/image204.jpeg" ContentType="image/jpeg"/>
  <Override PartName="/ppt/media/image203.jpeg" ContentType="image/jpeg"/>
  <Override PartName="/ppt/media/image202.jpeg" ContentType="image/jpeg"/>
  <Override PartName="/ppt/media/image200.jpeg" ContentType="image/jpeg"/>
  <Override PartName="/ppt/media/image199.jpeg" ContentType="image/jpeg"/>
  <Override PartName="/ppt/media/image195.jpeg" ContentType="image/jpeg"/>
  <Override PartName="/ppt/media/image192.jpeg" ContentType="image/jpeg"/>
  <Override PartName="/ppt/media/image191.jpeg" ContentType="image/jpeg"/>
  <Override PartName="/ppt/media/image190.jpeg" ContentType="image/jpeg"/>
  <Override PartName="/ppt/media/image185.jpeg" ContentType="image/jpeg"/>
  <Override PartName="/ppt/media/image182.jpeg" ContentType="image/jpeg"/>
  <Override PartName="/ppt/media/image181.jpeg" ContentType="image/jpeg"/>
  <Override PartName="/ppt/media/image178.jpeg" ContentType="image/jpeg"/>
  <Override PartName="/ppt/media/image198.jpeg" ContentType="image/jpeg"/>
  <Override PartName="/ppt/media/image176.jpeg" ContentType="image/jpeg"/>
  <Override PartName="/ppt/media/image173.jpeg" ContentType="image/jpeg"/>
  <Override PartName="/ppt/media/image207.jpeg" ContentType="image/jpeg"/>
  <Override PartName="/ppt/media/image172.jpeg" ContentType="image/jpeg"/>
  <Override PartName="/ppt/media/image171.jpeg" ContentType="image/jpeg"/>
  <Override PartName="/ppt/media/image169.jpeg" ContentType="image/jpeg"/>
  <Override PartName="/ppt/media/image168.jpeg" ContentType="image/jpeg"/>
  <Override PartName="/ppt/media/image166.jpeg" ContentType="image/jpeg"/>
  <Override PartName="/ppt/media/image201.jpeg" ContentType="image/jpeg"/>
  <Override PartName="/ppt/media/image164.jpeg" ContentType="image/jpeg"/>
  <Override PartName="/ppt/media/image162.jpeg" ContentType="image/jpeg"/>
  <Override PartName="/ppt/media/image161.jpeg" ContentType="image/jpeg"/>
  <Override PartName="/ppt/media/image159.jpeg" ContentType="image/jpeg"/>
  <Override PartName="/ppt/media/image157.jpeg" ContentType="image/jpeg"/>
  <Override PartName="/ppt/media/image156.jpeg" ContentType="image/jpeg"/>
  <Override PartName="/ppt/media/image155.jpeg" ContentType="image/jpeg"/>
  <Override PartName="/ppt/media/image189.jpeg" ContentType="image/jpeg"/>
  <Override PartName="/ppt/media/image154.jpeg" ContentType="image/jpeg"/>
  <Override PartName="/ppt/media/image153.jpeg" ContentType="image/jpeg"/>
  <Override PartName="/ppt/media/image170.jpeg" ContentType="image/jpeg"/>
  <Override PartName="/ppt/media/image148.jpeg" ContentType="image/jpeg"/>
  <Override PartName="/ppt/media/image147.jpeg" ContentType="image/jpeg"/>
  <Override PartName="/ppt/media/image140.jpeg" ContentType="image/jpeg"/>
  <Override PartName="/ppt/media/image139.jpeg" ContentType="image/jpeg"/>
  <Override PartName="/ppt/media/image187.jpeg" ContentType="image/jpeg"/>
  <Override PartName="/ppt/media/image138.jpeg" ContentType="image/jpeg"/>
  <Override PartName="/ppt/media/image137.jpeg" ContentType="image/jpeg"/>
  <Override PartName="/ppt/media/image136.jpeg" ContentType="image/jpeg"/>
  <Override PartName="/ppt/media/image144.jpeg" ContentType="image/jpeg"/>
  <Override PartName="/ppt/media/image134.jpeg" ContentType="image/jpeg"/>
  <Override PartName="/ppt/media/image197.jpeg" ContentType="image/jpeg"/>
  <Override PartName="/ppt/media/image133.jpeg" ContentType="image/jpeg"/>
  <Override PartName="/ppt/media/image132.jpeg" ContentType="image/jpeg"/>
  <Override PartName="/ppt/media/image208.jpeg" ContentType="image/jpeg"/>
  <Override PartName="/ppt/media/image131.jpeg" ContentType="image/jpeg"/>
  <Override PartName="/ppt/media/image130.jpeg" ContentType="image/jpeg"/>
  <Override PartName="/ppt/media/image129.jpeg" ContentType="image/jpeg"/>
  <Override PartName="/ppt/media/image127.jpeg" ContentType="image/jpeg"/>
  <Override PartName="/ppt/media/image188.jpeg" ContentType="image/jpeg"/>
  <Override PartName="/ppt/media/image167.jpeg" ContentType="image/jpeg"/>
  <Override PartName="/ppt/media/image126.jpeg" ContentType="image/jpeg"/>
  <Override PartName="/ppt/media/image125.jpeg" ContentType="image/jpeg"/>
  <Override PartName="/ppt/media/image124.jpeg" ContentType="image/jpeg"/>
  <Override PartName="/ppt/media/image119.jpeg" ContentType="image/jpeg"/>
  <Override PartName="/ppt/media/image112.jpeg" ContentType="image/jpeg"/>
  <Override PartName="/ppt/media/image110.jpeg" ContentType="image/jpeg"/>
  <Override PartName="/ppt/media/image151.jpeg" ContentType="image/jpeg"/>
  <Override PartName="/ppt/media/image104.jpeg" ContentType="image/jpeg"/>
  <Override PartName="/ppt/media/image146.jpeg" ContentType="image/jpeg"/>
  <Override PartName="/ppt/media/image101.jpeg" ContentType="image/jpeg"/>
  <Override PartName="/ppt/media/image99.jpeg" ContentType="image/jpeg"/>
  <Override PartName="/ppt/media/image183.jpeg" ContentType="image/jpeg"/>
  <Override PartName="/ppt/media/image98.jpeg" ContentType="image/jpeg"/>
  <Override PartName="/ppt/media/image109.jpeg" ContentType="image/jpeg"/>
  <Override PartName="/ppt/media/image115.jpeg" ContentType="image/jpeg"/>
  <Override PartName="/ppt/media/image179.jpeg" ContentType="image/jpeg"/>
  <Override PartName="/ppt/media/image150.jpeg" ContentType="image/jpeg"/>
  <Override PartName="/ppt/media/image94.jpeg" ContentType="image/jpeg"/>
  <Override PartName="/ppt/media/image88.jpeg" ContentType="image/jpeg"/>
  <Override PartName="/ppt/media/image86.jpeg" ContentType="image/jpeg"/>
  <Override PartName="/ppt/media/image194.jpeg" ContentType="image/jpeg"/>
  <Override PartName="/ppt/media/image160.jpeg" ContentType="image/jpeg"/>
  <Override PartName="/ppt/media/image85.jpeg" ContentType="image/jpeg"/>
  <Override PartName="/ppt/media/image93.jpeg" ContentType="image/jpeg"/>
  <Override PartName="/ppt/media/image143.jpeg" ContentType="image/jpeg"/>
  <Override PartName="/ppt/media/image82.jpeg" ContentType="image/jpeg"/>
  <Override PartName="/ppt/media/image81.jpeg" ContentType="image/jpeg"/>
  <Override PartName="/ppt/media/image80.jpeg" ContentType="image/jpeg"/>
  <Override PartName="/ppt/media/image92.jpeg" ContentType="image/jpeg"/>
  <Override PartName="/ppt/media/image90.jpeg" ContentType="image/jpeg"/>
  <Override PartName="/ppt/media/image111.jpeg" ContentType="image/jpeg"/>
  <Override PartName="/ppt/media/image79.jpeg" ContentType="image/jpeg"/>
  <Override PartName="/ppt/media/image122.jpeg" ContentType="image/jpeg"/>
  <Override PartName="/ppt/media/image77.jpeg" ContentType="image/jpeg"/>
  <Override PartName="/ppt/media/image116.jpeg" ContentType="image/jpeg"/>
  <Override PartName="/ppt/media/image74.jpeg" ContentType="image/jpeg"/>
  <Override PartName="/ppt/media/image76.jpeg" ContentType="image/jpeg"/>
  <Override PartName="/ppt/media/image72.jpeg" ContentType="image/jpeg"/>
  <Override PartName="/ppt/media/image177.jpeg" ContentType="image/jpeg"/>
  <Override PartName="/ppt/media/image78.jpeg" ContentType="image/jpeg"/>
  <Override PartName="/ppt/media/image71.jpeg" ContentType="image/jpeg"/>
  <Override PartName="/ppt/media/image141.jpeg" ContentType="image/jpeg"/>
  <Override PartName="/ppt/media/image70.jpeg" ContentType="image/jpeg"/>
  <Override PartName="/ppt/media/image123.jpeg" ContentType="image/jpeg"/>
  <Override PartName="/ppt/media/image69.jpeg" ContentType="image/jpeg"/>
  <Override PartName="/ppt/media/image68.jpeg" ContentType="image/jpeg"/>
  <Override PartName="/ppt/media/image67.jpeg" ContentType="image/jpeg"/>
  <Override PartName="/ppt/media/image66.jpeg" ContentType="image/jpeg"/>
  <Override PartName="/ppt/media/image91.jpeg" ContentType="image/jpeg"/>
  <Override PartName="/ppt/media/image65.jpeg" ContentType="image/jpeg"/>
  <Override PartName="/ppt/media/image83.jpeg" ContentType="image/jpeg"/>
  <Override PartName="/ppt/media/image60.jpeg" ContentType="image/jpeg"/>
  <Override PartName="/ppt/media/image117.jpeg" ContentType="image/jpeg"/>
  <Override PartName="/ppt/media/image59.jpeg" ContentType="image/jpeg"/>
  <Override PartName="/ppt/media/image73.jpeg" ContentType="image/jpeg"/>
  <Override PartName="/ppt/media/image105.jpeg" ContentType="image/jpeg"/>
  <Override PartName="/ppt/media/image58.jpeg" ContentType="image/jpeg"/>
  <Override PartName="/ppt/media/image96.jpeg" ContentType="image/jpeg"/>
  <Override PartName="/ppt/media/image56.jpeg" ContentType="image/jpeg"/>
  <Override PartName="/ppt/media/image142.jpeg" ContentType="image/jpeg"/>
  <Override PartName="/ppt/media/image121.jpeg" ContentType="image/jpeg"/>
  <Override PartName="/ppt/media/image54.jpeg" ContentType="image/jpeg"/>
  <Override PartName="/ppt/media/image62.jpeg" ContentType="image/jpeg"/>
  <Override PartName="/ppt/media/image100.jpeg" ContentType="image/jpeg"/>
  <Override PartName="/ppt/media/image53.jpeg" ContentType="image/jpeg"/>
  <Override PartName="/ppt/media/image184.jpeg" ContentType="image/jpeg"/>
  <Override PartName="/ppt/media/image49.jpeg" ContentType="image/jpeg"/>
  <Override PartName="/ppt/media/image114.jpeg" ContentType="image/jpeg"/>
  <Override PartName="/ppt/media/image75.jpeg" ContentType="image/jpeg"/>
  <Override PartName="/ppt/media/image46.jpeg" ContentType="image/jpeg"/>
  <Override PartName="/ppt/media/image106.jpeg" ContentType="image/jpeg"/>
  <Override PartName="/ppt/media/image120.jpeg" ContentType="image/jpeg"/>
  <Override PartName="/ppt/media/image128.jpeg" ContentType="image/jpeg"/>
  <Override PartName="/ppt/media/image163.jpeg" ContentType="image/jpeg"/>
  <Override PartName="/ppt/media/image45.jpeg" ContentType="image/jpeg"/>
  <Override PartName="/ppt/media/image135.jpeg" ContentType="image/jpeg"/>
  <Override PartName="/ppt/media/image52.jpeg" ContentType="image/jpeg"/>
  <Override PartName="/ppt/media/image44.jpeg" ContentType="image/jpeg"/>
  <Override PartName="/ppt/media/image48.jpeg" ContentType="image/jpeg"/>
  <Override PartName="/ppt/media/image39.jpeg" ContentType="image/jpeg"/>
  <Override PartName="/ppt/media/image103.jpeg" ContentType="image/jpeg"/>
  <Override PartName="/ppt/media/image40.jpeg" ContentType="image/jpeg"/>
  <Override PartName="/ppt/media/image84.jpeg" ContentType="image/jpeg"/>
  <Override PartName="/ppt/media/image149.jpeg" ContentType="image/jpeg"/>
  <Override PartName="/ppt/media/image95.jpeg" ContentType="image/jpeg"/>
  <Override PartName="/ppt/media/image37.jpeg" ContentType="image/jpeg"/>
  <Override PartName="/ppt/media/image175.jpeg" ContentType="image/jpeg"/>
  <Override PartName="/ppt/media/image36.jpeg" ContentType="image/jpeg"/>
  <Override PartName="/ppt/media/image107.jpeg" ContentType="image/jpeg"/>
  <Override PartName="/ppt/media/image35.jpeg" ContentType="image/jpeg"/>
  <Override PartName="/ppt/media/image87.jpeg" ContentType="image/jpeg"/>
  <Override PartName="/ppt/media/image174.jpeg" ContentType="image/jpeg"/>
  <Override PartName="/ppt/media/image33.jpeg" ContentType="image/jpeg"/>
  <Override PartName="/ppt/media/image55.jpeg" ContentType="image/jpeg"/>
  <Override PartName="/ppt/media/image32.jpeg" ContentType="image/jpeg"/>
  <Override PartName="/ppt/media/image206.jpeg" ContentType="image/jpeg"/>
  <Override PartName="/ppt/media/image29.jpeg" ContentType="image/jpeg"/>
  <Override PartName="/ppt/media/image165.jpeg" ContentType="image/jpeg"/>
  <Override PartName="/ppt/media/image27.jpeg" ContentType="image/jpeg"/>
  <Override PartName="/ppt/media/image51.jpeg" ContentType="image/jpeg"/>
  <Override PartName="/ppt/media/image34.jpeg" ContentType="image/jpeg"/>
  <Override PartName="/ppt/media/image102.jpeg" ContentType="image/jpeg"/>
  <Override PartName="/ppt/media/image209.jpeg" ContentType="image/jpeg"/>
  <Override PartName="/ppt/media/image26.jpeg" ContentType="image/jpeg"/>
  <Override PartName="/ppt/media/image25.jpeg" ContentType="image/jpeg"/>
  <Override PartName="/ppt/media/image193.jpeg" ContentType="image/jpeg"/>
  <Override PartName="/ppt/media/image42.jpeg" ContentType="image/jpeg"/>
  <Override PartName="/ppt/media/image22.jpeg" ContentType="image/jpeg"/>
  <Override PartName="/ppt/media/image23.jpeg" ContentType="image/jpeg"/>
  <Override PartName="/ppt/media/image21.jpeg" ContentType="image/jpeg"/>
  <Override PartName="/ppt/media/image28.jpeg" ContentType="image/jpeg"/>
  <Override PartName="/ppt/media/image24.jpeg" ContentType="image/jpeg"/>
  <Override PartName="/ppt/media/image19.jpeg" ContentType="image/jpeg"/>
  <Override PartName="/ppt/media/image108.jpeg" ContentType="image/jpeg"/>
  <Override PartName="/ppt/media/image17.jpeg" ContentType="image/jpeg"/>
  <Override PartName="/ppt/media/image16.jpeg" ContentType="image/jpeg"/>
  <Override PartName="/ppt/media/image180.jpeg" ContentType="image/jpeg"/>
  <Override PartName="/ppt/media/image31.jpeg" ContentType="image/jpeg"/>
  <Override PartName="/ppt/media/image64.jpeg" ContentType="image/jpeg"/>
  <Override PartName="/ppt/media/image15.jpeg" ContentType="image/jpeg"/>
  <Override PartName="/ppt/media/image186.jpeg" ContentType="image/jpeg"/>
  <Override PartName="/ppt/media/image50.jpeg" ContentType="image/jpeg"/>
  <Override PartName="/ppt/media/image13.jpeg" ContentType="image/jpeg"/>
  <Override PartName="/ppt/media/image12.jpeg" ContentType="image/jpeg"/>
  <Override PartName="/ppt/media/image20.jpeg" ContentType="image/jpeg"/>
  <Override PartName="/ppt/media/image118.jpeg" ContentType="image/jpeg"/>
  <Override PartName="/ppt/media/image11.jpeg" ContentType="image/jpeg"/>
  <Override PartName="/ppt/media/image30.jpeg" ContentType="image/jpeg"/>
  <Override PartName="/ppt/media/image10.jpeg" ContentType="image/jpeg"/>
  <Override PartName="/ppt/media/image97.jpeg" ContentType="image/jpeg"/>
  <Override PartName="/ppt/media/image152.jpeg" ContentType="image/jpeg"/>
  <Override PartName="/ppt/media/image8.jpeg" ContentType="image/jpeg"/>
  <Override PartName="/ppt/media/image41.jpeg" ContentType="image/jpeg"/>
  <Override PartName="/ppt/media/image7.jpeg" ContentType="image/jpeg"/>
  <Override PartName="/ppt/media/image196.jpeg" ContentType="image/jpeg"/>
  <Override PartName="/ppt/media/image9.jpeg" ContentType="image/jpeg"/>
  <Override PartName="/ppt/media/image113.jpeg" ContentType="image/jpeg"/>
  <Override PartName="/ppt/media/image43.jpeg" ContentType="image/jpeg"/>
  <Override PartName="/ppt/media/image145.jpeg" ContentType="image/jpeg"/>
  <Override PartName="/ppt/media/image18.jpeg" ContentType="image/jpeg"/>
  <Override PartName="/ppt/media/image38.jpeg" ContentType="image/jpeg"/>
  <Override PartName="/ppt/media/image89.jpeg" ContentType="image/jpeg"/>
  <Override PartName="/ppt/media/image6.jpeg" ContentType="image/jpeg"/>
  <Override PartName="/ppt/media/image4.jpeg" ContentType="image/jpeg"/>
  <Override PartName="/ppt/media/image5.jpeg" ContentType="image/jpeg"/>
  <Override PartName="/ppt/media/image2.png" ContentType="image/png"/>
  <Override PartName="/ppt/media/image61.jpeg" ContentType="image/jpeg"/>
  <Override PartName="/ppt/media/image3.jpeg" ContentType="image/jpeg"/>
  <Override PartName="/ppt/media/image14.jpeg" ContentType="image/jpeg"/>
  <Override PartName="/ppt/media/image63.jpeg" ContentType="image/jpeg"/>
  <Override PartName="/ppt/media/image57.jpeg" ContentType="image/jpeg"/>
  <Override PartName="/ppt/media/image158.jpeg" ContentType="image/jpeg"/>
  <Override PartName="/ppt/media/image47.jpeg" ContentType="image/jpeg"/>
  <Override PartName="/ppt/media/image1.png" ContentType="image/png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</p:sldIdLst>
  <p:sldSz cx="10080625" cy="7559675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1185480" y="4787640"/>
            <a:ext cx="5405400" cy="3824280"/>
          </a:xfrm>
          <a:prstGeom prst="rect">
            <a:avLst/>
          </a:prstGeom>
        </p:spPr>
        <p:txBody>
          <a:bodyPr lIns="0" rIns="0" tIns="0" bIns="0"/>
          <a:p>
            <a:r>
              <a:rPr lang="en-US" sz="1200">
                <a:latin typeface="Times New Roman"/>
              </a:rPr>
              <a:t>Click to edit the notes format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TextShape 1"/>
          <p:cNvSpPr txBox="1"/>
          <p:nvPr/>
        </p:nvSpPr>
        <p:spPr>
          <a:xfrm>
            <a:off x="1185840" y="4788000"/>
            <a:ext cx="5407200" cy="3827520"/>
          </a:xfrm>
          <a:prstGeom prst="rect">
            <a:avLst/>
          </a:prstGeom>
        </p:spPr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39440" y="626760"/>
            <a:ext cx="8605800" cy="1260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739440" y="2101320"/>
            <a:ext cx="8605800" cy="227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739440" y="4588200"/>
            <a:ext cx="8605800" cy="227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739440" y="626760"/>
            <a:ext cx="8605800" cy="1260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739440" y="2101320"/>
            <a:ext cx="4199400" cy="227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49080" y="2101320"/>
            <a:ext cx="4199400" cy="227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149080" y="4588200"/>
            <a:ext cx="4199400" cy="227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739440" y="4588200"/>
            <a:ext cx="4199400" cy="227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739440" y="626760"/>
            <a:ext cx="8605800" cy="1260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739440" y="2101320"/>
            <a:ext cx="8605800" cy="47610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739440" y="2101320"/>
            <a:ext cx="8605800" cy="47610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4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058480" y="2100960"/>
            <a:ext cx="5967000" cy="4761000"/>
          </a:xfrm>
          <a:prstGeom prst="rect">
            <a:avLst/>
          </a:prstGeom>
          <a:ln>
            <a:noFill/>
          </a:ln>
        </p:spPr>
      </p:pic>
      <p:pic>
        <p:nvPicPr>
          <p:cNvPr id="35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058480" y="2100960"/>
            <a:ext cx="5967000" cy="476100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739440" y="626760"/>
            <a:ext cx="8605800" cy="1260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739440" y="2101320"/>
            <a:ext cx="8605800" cy="4761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39440" y="626760"/>
            <a:ext cx="8605800" cy="1260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739440" y="2101320"/>
            <a:ext cx="8605800" cy="47610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739440" y="626760"/>
            <a:ext cx="8605800" cy="1260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739440" y="2101320"/>
            <a:ext cx="4199400" cy="47610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49080" y="2101320"/>
            <a:ext cx="4199400" cy="47610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739440" y="626760"/>
            <a:ext cx="8605800" cy="1260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739440" y="626760"/>
            <a:ext cx="8605800" cy="5843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739440" y="626760"/>
            <a:ext cx="8605800" cy="1260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739440" y="2101320"/>
            <a:ext cx="4199400" cy="227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739440" y="4588200"/>
            <a:ext cx="4199400" cy="227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149080" y="2101320"/>
            <a:ext cx="4199400" cy="47610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739440" y="626760"/>
            <a:ext cx="8605800" cy="1260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739440" y="2101320"/>
            <a:ext cx="4199400" cy="47610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49080" y="2101320"/>
            <a:ext cx="4199400" cy="227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49080" y="4588200"/>
            <a:ext cx="4199400" cy="227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739440" y="626760"/>
            <a:ext cx="8605800" cy="1260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739440" y="2101320"/>
            <a:ext cx="4199400" cy="227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49080" y="2101320"/>
            <a:ext cx="4199400" cy="227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739440" y="4588200"/>
            <a:ext cx="8605800" cy="227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739440" y="626760"/>
            <a:ext cx="8605800" cy="126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Bitstream Vera Serif"/>
              </a:rPr>
              <a:t>Click to edit the title text format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739440" y="2101320"/>
            <a:ext cx="8605800" cy="476100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Bitstream Vera Serif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Bitstream Vera Serif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Bitstream Vera Serif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Bitstream Vera Serif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Bitstream Vera Serif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Bitstream Vera Serif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Bitstream Vera Serif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image" Target="../media/image40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41.jpeg"/><Relationship Id="rId2" Type="http://schemas.openxmlformats.org/officeDocument/2006/relationships/image" Target="../media/image42.jpeg"/><Relationship Id="rId3" Type="http://schemas.openxmlformats.org/officeDocument/2006/relationships/image" Target="../media/image43.jpeg"/><Relationship Id="rId4" Type="http://schemas.openxmlformats.org/officeDocument/2006/relationships/image" Target="../media/image44.jpeg"/><Relationship Id="rId5" Type="http://schemas.openxmlformats.org/officeDocument/2006/relationships/image" Target="../media/image45.jpe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46.jpeg"/><Relationship Id="rId2" Type="http://schemas.openxmlformats.org/officeDocument/2006/relationships/image" Target="../media/image47.jpeg"/><Relationship Id="rId3" Type="http://schemas.openxmlformats.org/officeDocument/2006/relationships/image" Target="../media/image48.jpeg"/><Relationship Id="rId4" Type="http://schemas.openxmlformats.org/officeDocument/2006/relationships/image" Target="../media/image49.jpeg"/><Relationship Id="rId5" Type="http://schemas.openxmlformats.org/officeDocument/2006/relationships/image" Target="../media/image50.jpe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51.jpeg"/><Relationship Id="rId2" Type="http://schemas.openxmlformats.org/officeDocument/2006/relationships/image" Target="../media/image52.jpeg"/><Relationship Id="rId3" Type="http://schemas.openxmlformats.org/officeDocument/2006/relationships/image" Target="../media/image53.jpeg"/><Relationship Id="rId4" Type="http://schemas.openxmlformats.org/officeDocument/2006/relationships/image" Target="../media/image54.jpeg"/><Relationship Id="rId5" Type="http://schemas.openxmlformats.org/officeDocument/2006/relationships/image" Target="../media/image55.jpeg"/><Relationship Id="rId6" Type="http://schemas.openxmlformats.org/officeDocument/2006/relationships/image" Target="../media/image56.jpeg"/><Relationship Id="rId7" Type="http://schemas.openxmlformats.org/officeDocument/2006/relationships/image" Target="../media/image57.jpeg"/><Relationship Id="rId8" Type="http://schemas.openxmlformats.org/officeDocument/2006/relationships/image" Target="../media/image58.jpe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59.jpeg"/><Relationship Id="rId2" Type="http://schemas.openxmlformats.org/officeDocument/2006/relationships/image" Target="../media/image60.jpeg"/><Relationship Id="rId3" Type="http://schemas.openxmlformats.org/officeDocument/2006/relationships/image" Target="../media/image61.jpeg"/><Relationship Id="rId4" Type="http://schemas.openxmlformats.org/officeDocument/2006/relationships/image" Target="../media/image62.jpeg"/><Relationship Id="rId5" Type="http://schemas.openxmlformats.org/officeDocument/2006/relationships/image" Target="../media/image63.jpeg"/><Relationship Id="rId6" Type="http://schemas.openxmlformats.org/officeDocument/2006/relationships/image" Target="../media/image64.jpe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65.jpeg"/><Relationship Id="rId2" Type="http://schemas.openxmlformats.org/officeDocument/2006/relationships/image" Target="../media/image66.jpeg"/><Relationship Id="rId3" Type="http://schemas.openxmlformats.org/officeDocument/2006/relationships/image" Target="../media/image67.jpeg"/><Relationship Id="rId4" Type="http://schemas.openxmlformats.org/officeDocument/2006/relationships/image" Target="../media/image68.jpeg"/><Relationship Id="rId5" Type="http://schemas.openxmlformats.org/officeDocument/2006/relationships/image" Target="../media/image69.jpeg"/><Relationship Id="rId6" Type="http://schemas.openxmlformats.org/officeDocument/2006/relationships/image" Target="../media/image70.jpe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71.jpeg"/><Relationship Id="rId2" Type="http://schemas.openxmlformats.org/officeDocument/2006/relationships/image" Target="../media/image72.jpeg"/><Relationship Id="rId3" Type="http://schemas.openxmlformats.org/officeDocument/2006/relationships/image" Target="../media/image73.jpeg"/><Relationship Id="rId4" Type="http://schemas.openxmlformats.org/officeDocument/2006/relationships/image" Target="../media/image74.jpeg"/><Relationship Id="rId5" Type="http://schemas.openxmlformats.org/officeDocument/2006/relationships/image" Target="../media/image75.jpeg"/><Relationship Id="rId6" Type="http://schemas.openxmlformats.org/officeDocument/2006/relationships/image" Target="../media/image76.jpe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77.jpeg"/><Relationship Id="rId2" Type="http://schemas.openxmlformats.org/officeDocument/2006/relationships/image" Target="../media/image78.jpeg"/><Relationship Id="rId3" Type="http://schemas.openxmlformats.org/officeDocument/2006/relationships/image" Target="../media/image79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80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81.jpeg"/><Relationship Id="rId2" Type="http://schemas.openxmlformats.org/officeDocument/2006/relationships/image" Target="../media/image82.jpeg"/><Relationship Id="rId3" Type="http://schemas.openxmlformats.org/officeDocument/2006/relationships/image" Target="../media/image83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85.jpeg"/><Relationship Id="rId3" Type="http://schemas.openxmlformats.org/officeDocument/2006/relationships/image" Target="../media/image86.jpeg"/><Relationship Id="rId4" Type="http://schemas.openxmlformats.org/officeDocument/2006/relationships/image" Target="../media/image87.jpeg"/><Relationship Id="rId5" Type="http://schemas.openxmlformats.org/officeDocument/2006/relationships/image" Target="../media/image88.jpeg"/><Relationship Id="rId6" Type="http://schemas.openxmlformats.org/officeDocument/2006/relationships/image" Target="../media/image89.jpeg"/><Relationship Id="rId7" Type="http://schemas.openxmlformats.org/officeDocument/2006/relationships/image" Target="../media/image90.jpeg"/><Relationship Id="rId8" Type="http://schemas.openxmlformats.org/officeDocument/2006/relationships/image" Target="../media/image91.jpe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92.jpeg"/><Relationship Id="rId2" Type="http://schemas.openxmlformats.org/officeDocument/2006/relationships/image" Target="../media/image93.jpeg"/><Relationship Id="rId3" Type="http://schemas.openxmlformats.org/officeDocument/2006/relationships/image" Target="../media/image94.jpeg"/><Relationship Id="rId4" Type="http://schemas.openxmlformats.org/officeDocument/2006/relationships/image" Target="../media/image95.jpeg"/><Relationship Id="rId5" Type="http://schemas.openxmlformats.org/officeDocument/2006/relationships/image" Target="../media/image96.jpe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97.jpeg"/><Relationship Id="rId2" Type="http://schemas.openxmlformats.org/officeDocument/2006/relationships/image" Target="../media/image98.jpeg"/><Relationship Id="rId3" Type="http://schemas.openxmlformats.org/officeDocument/2006/relationships/image" Target="../media/image99.jpeg"/><Relationship Id="rId4" Type="http://schemas.openxmlformats.org/officeDocument/2006/relationships/image" Target="../media/image100.jpeg"/><Relationship Id="rId5" Type="http://schemas.openxmlformats.org/officeDocument/2006/relationships/image" Target="../media/image101.jpeg"/><Relationship Id="rId6" Type="http://schemas.openxmlformats.org/officeDocument/2006/relationships/image" Target="../media/image102.jpe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03.jpeg"/><Relationship Id="rId2" Type="http://schemas.openxmlformats.org/officeDocument/2006/relationships/image" Target="../media/image104.jpeg"/><Relationship Id="rId3" Type="http://schemas.openxmlformats.org/officeDocument/2006/relationships/image" Target="../media/image105.jpeg"/><Relationship Id="rId4" Type="http://schemas.openxmlformats.org/officeDocument/2006/relationships/image" Target="../media/image106.jpeg"/><Relationship Id="rId5" Type="http://schemas.openxmlformats.org/officeDocument/2006/relationships/image" Target="../media/image107.jpeg"/><Relationship Id="rId6" Type="http://schemas.openxmlformats.org/officeDocument/2006/relationships/image" Target="../media/image108.jpeg"/><Relationship Id="rId7" Type="http://schemas.openxmlformats.org/officeDocument/2006/relationships/image" Target="../media/image109.jpeg"/><Relationship Id="rId8" Type="http://schemas.openxmlformats.org/officeDocument/2006/relationships/image" Target="../media/image110.jpe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11.jpeg"/><Relationship Id="rId2" Type="http://schemas.openxmlformats.org/officeDocument/2006/relationships/image" Target="../media/image112.jpeg"/><Relationship Id="rId3" Type="http://schemas.openxmlformats.org/officeDocument/2006/relationships/image" Target="../media/image113.jpeg"/><Relationship Id="rId4" Type="http://schemas.openxmlformats.org/officeDocument/2006/relationships/image" Target="../media/image114.jpeg"/><Relationship Id="rId5" Type="http://schemas.openxmlformats.org/officeDocument/2006/relationships/image" Target="../media/image115.jpeg"/><Relationship Id="rId6" Type="http://schemas.openxmlformats.org/officeDocument/2006/relationships/image" Target="../media/image116.jpeg"/><Relationship Id="rId7" Type="http://schemas.openxmlformats.org/officeDocument/2006/relationships/image" Target="../media/image117.jpeg"/><Relationship Id="rId8" Type="http://schemas.openxmlformats.org/officeDocument/2006/relationships/image" Target="../media/image118.jpe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19.jpeg"/><Relationship Id="rId2" Type="http://schemas.openxmlformats.org/officeDocument/2006/relationships/image" Target="../media/image120.jpeg"/><Relationship Id="rId3" Type="http://schemas.openxmlformats.org/officeDocument/2006/relationships/image" Target="../media/image121.jpeg"/><Relationship Id="rId4" Type="http://schemas.openxmlformats.org/officeDocument/2006/relationships/image" Target="../media/image122.jpeg"/><Relationship Id="rId5" Type="http://schemas.openxmlformats.org/officeDocument/2006/relationships/image" Target="../media/image123.jpeg"/><Relationship Id="rId6" Type="http://schemas.openxmlformats.org/officeDocument/2006/relationships/image" Target="../media/image124.jpeg"/><Relationship Id="rId7" Type="http://schemas.openxmlformats.org/officeDocument/2006/relationships/image" Target="../media/image125.jpeg"/><Relationship Id="rId8" Type="http://schemas.openxmlformats.org/officeDocument/2006/relationships/image" Target="../media/image126.jpe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27.jpeg"/><Relationship Id="rId2" Type="http://schemas.openxmlformats.org/officeDocument/2006/relationships/image" Target="../media/image128.jpeg"/><Relationship Id="rId3" Type="http://schemas.openxmlformats.org/officeDocument/2006/relationships/image" Target="../media/image129.jpeg"/><Relationship Id="rId4" Type="http://schemas.openxmlformats.org/officeDocument/2006/relationships/image" Target="../media/image130.jpeg"/><Relationship Id="rId5" Type="http://schemas.openxmlformats.org/officeDocument/2006/relationships/image" Target="../media/image131.jpe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32.jpeg"/><Relationship Id="rId2" Type="http://schemas.openxmlformats.org/officeDocument/2006/relationships/image" Target="../media/image133.jpeg"/><Relationship Id="rId3" Type="http://schemas.openxmlformats.org/officeDocument/2006/relationships/image" Target="../media/image134.jpeg"/><Relationship Id="rId4" Type="http://schemas.openxmlformats.org/officeDocument/2006/relationships/image" Target="../media/image135.jpeg"/><Relationship Id="rId5" Type="http://schemas.openxmlformats.org/officeDocument/2006/relationships/image" Target="../media/image136.jpeg"/><Relationship Id="rId6" Type="http://schemas.openxmlformats.org/officeDocument/2006/relationships/image" Target="../media/image137.jpeg"/><Relationship Id="rId7" Type="http://schemas.openxmlformats.org/officeDocument/2006/relationships/image" Target="../media/image138.jpeg"/><Relationship Id="rId8" Type="http://schemas.openxmlformats.org/officeDocument/2006/relationships/image" Target="../media/image139.jpeg"/><Relationship Id="rId9" Type="http://schemas.openxmlformats.org/officeDocument/2006/relationships/image" Target="../media/image140.jpeg"/><Relationship Id="rId10" Type="http://schemas.openxmlformats.org/officeDocument/2006/relationships/image" Target="../media/image141.jpeg"/><Relationship Id="rId11" Type="http://schemas.openxmlformats.org/officeDocument/2006/relationships/image" Target="../media/image142.jpeg"/><Relationship Id="rId12" Type="http://schemas.openxmlformats.org/officeDocument/2006/relationships/image" Target="../media/image143.jpeg"/><Relationship Id="rId13" Type="http://schemas.openxmlformats.org/officeDocument/2006/relationships/image" Target="../media/image144.jpeg"/><Relationship Id="rId14" Type="http://schemas.openxmlformats.org/officeDocument/2006/relationships/image" Target="../media/image145.jpeg"/><Relationship Id="rId15" Type="http://schemas.openxmlformats.org/officeDocument/2006/relationships/image" Target="../media/image146.jpeg"/><Relationship Id="rId16" Type="http://schemas.openxmlformats.org/officeDocument/2006/relationships/image" Target="../media/image147.jpeg"/><Relationship Id="rId17" Type="http://schemas.openxmlformats.org/officeDocument/2006/relationships/image" Target="../media/image148.jpeg"/><Relationship Id="rId18" Type="http://schemas.openxmlformats.org/officeDocument/2006/relationships/image" Target="../media/image149.jpeg"/><Relationship Id="rId19" Type="http://schemas.openxmlformats.org/officeDocument/2006/relationships/image" Target="../media/image150.jpeg"/><Relationship Id="rId20" Type="http://schemas.openxmlformats.org/officeDocument/2006/relationships/image" Target="../media/image151.jpeg"/><Relationship Id="rId21" Type="http://schemas.openxmlformats.org/officeDocument/2006/relationships/image" Target="../media/image152.jpeg"/><Relationship Id="rId22" Type="http://schemas.openxmlformats.org/officeDocument/2006/relationships/image" Target="../media/image153.jpeg"/><Relationship Id="rId23" Type="http://schemas.openxmlformats.org/officeDocument/2006/relationships/image" Target="../media/image154.jpeg"/><Relationship Id="rId24" Type="http://schemas.openxmlformats.org/officeDocument/2006/relationships/image" Target="../media/image155.jpeg"/><Relationship Id="rId25" Type="http://schemas.openxmlformats.org/officeDocument/2006/relationships/image" Target="../media/image156.jpeg"/><Relationship Id="rId26" Type="http://schemas.openxmlformats.org/officeDocument/2006/relationships/image" Target="../media/image157.jpeg"/><Relationship Id="rId27" Type="http://schemas.openxmlformats.org/officeDocument/2006/relationships/image" Target="../media/image158.jpeg"/><Relationship Id="rId28" Type="http://schemas.openxmlformats.org/officeDocument/2006/relationships/image" Target="../media/image159.jpeg"/><Relationship Id="rId29" Type="http://schemas.openxmlformats.org/officeDocument/2006/relationships/image" Target="../media/image160.jpeg"/><Relationship Id="rId30" Type="http://schemas.openxmlformats.org/officeDocument/2006/relationships/image" Target="../media/image161.jpeg"/><Relationship Id="rId31" Type="http://schemas.openxmlformats.org/officeDocument/2006/relationships/image" Target="../media/image162.jpeg"/><Relationship Id="rId32" Type="http://schemas.openxmlformats.org/officeDocument/2006/relationships/image" Target="../media/image163.jpeg"/><Relationship Id="rId33" Type="http://schemas.openxmlformats.org/officeDocument/2006/relationships/image" Target="../media/image164.jpeg"/><Relationship Id="rId34" Type="http://schemas.openxmlformats.org/officeDocument/2006/relationships/image" Target="../media/image165.jpeg"/><Relationship Id="rId35" Type="http://schemas.openxmlformats.org/officeDocument/2006/relationships/image" Target="../media/image166.jpeg"/><Relationship Id="rId36" Type="http://schemas.openxmlformats.org/officeDocument/2006/relationships/image" Target="../media/image167.jpeg"/><Relationship Id="rId37" Type="http://schemas.openxmlformats.org/officeDocument/2006/relationships/image" Target="../media/image168.jpeg"/><Relationship Id="rId38" Type="http://schemas.openxmlformats.org/officeDocument/2006/relationships/image" Target="../media/image169.jpeg"/><Relationship Id="rId39" Type="http://schemas.openxmlformats.org/officeDocument/2006/relationships/image" Target="../media/image170.jpeg"/><Relationship Id="rId40" Type="http://schemas.openxmlformats.org/officeDocument/2006/relationships/image" Target="../media/image171.jpeg"/><Relationship Id="rId41" Type="http://schemas.openxmlformats.org/officeDocument/2006/relationships/image" Target="../media/image172.jpeg"/><Relationship Id="rId42" Type="http://schemas.openxmlformats.org/officeDocument/2006/relationships/image" Target="../media/image173.jpeg"/><Relationship Id="rId43" Type="http://schemas.openxmlformats.org/officeDocument/2006/relationships/slideLayout" Target="../slideLayouts/slideLayout1.xml"/><Relationship Id="rId44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74.jpeg"/><Relationship Id="rId2" Type="http://schemas.openxmlformats.org/officeDocument/2006/relationships/image" Target="../media/image175.jpeg"/><Relationship Id="rId3" Type="http://schemas.openxmlformats.org/officeDocument/2006/relationships/image" Target="../media/image176.jpeg"/><Relationship Id="rId4" Type="http://schemas.openxmlformats.org/officeDocument/2006/relationships/image" Target="../media/image177.jpeg"/><Relationship Id="rId5" Type="http://schemas.openxmlformats.org/officeDocument/2006/relationships/image" Target="../media/image178.jpeg"/><Relationship Id="rId6" Type="http://schemas.openxmlformats.org/officeDocument/2006/relationships/image" Target="../media/image179.jpeg"/><Relationship Id="rId7" Type="http://schemas.openxmlformats.org/officeDocument/2006/relationships/image" Target="../media/image180.jpeg"/><Relationship Id="rId8" Type="http://schemas.openxmlformats.org/officeDocument/2006/relationships/image" Target="../media/image181.jpeg"/><Relationship Id="rId9" Type="http://schemas.openxmlformats.org/officeDocument/2006/relationships/image" Target="../media/image182.jpeg"/><Relationship Id="rId10" Type="http://schemas.openxmlformats.org/officeDocument/2006/relationships/image" Target="../media/image183.jpeg"/><Relationship Id="rId11" Type="http://schemas.openxmlformats.org/officeDocument/2006/relationships/image" Target="../media/image184.jpeg"/><Relationship Id="rId12" Type="http://schemas.openxmlformats.org/officeDocument/2006/relationships/image" Target="../media/image185.jpeg"/><Relationship Id="rId13" Type="http://schemas.openxmlformats.org/officeDocument/2006/relationships/image" Target="../media/image186.jpeg"/><Relationship Id="rId14" Type="http://schemas.openxmlformats.org/officeDocument/2006/relationships/image" Target="../media/image187.jpeg"/><Relationship Id="rId15" Type="http://schemas.openxmlformats.org/officeDocument/2006/relationships/image" Target="../media/image188.jpeg"/><Relationship Id="rId16" Type="http://schemas.openxmlformats.org/officeDocument/2006/relationships/image" Target="../media/image189.jpeg"/><Relationship Id="rId17" Type="http://schemas.openxmlformats.org/officeDocument/2006/relationships/image" Target="../media/image190.jpeg"/><Relationship Id="rId18" Type="http://schemas.openxmlformats.org/officeDocument/2006/relationships/image" Target="../media/image191.jpeg"/><Relationship Id="rId19" Type="http://schemas.openxmlformats.org/officeDocument/2006/relationships/image" Target="../media/image192.jpeg"/><Relationship Id="rId20" Type="http://schemas.openxmlformats.org/officeDocument/2006/relationships/image" Target="../media/image193.jpeg"/><Relationship Id="rId21" Type="http://schemas.openxmlformats.org/officeDocument/2006/relationships/image" Target="../media/image194.jpeg"/><Relationship Id="rId22" Type="http://schemas.openxmlformats.org/officeDocument/2006/relationships/image" Target="../media/image195.jpeg"/><Relationship Id="rId23" Type="http://schemas.openxmlformats.org/officeDocument/2006/relationships/image" Target="../media/image196.jpeg"/><Relationship Id="rId24" Type="http://schemas.openxmlformats.org/officeDocument/2006/relationships/image" Target="../media/image197.jpeg"/><Relationship Id="rId25" Type="http://schemas.openxmlformats.org/officeDocument/2006/relationships/image" Target="../media/image198.jpeg"/><Relationship Id="rId26" Type="http://schemas.openxmlformats.org/officeDocument/2006/relationships/image" Target="../media/image199.jpeg"/><Relationship Id="rId27" Type="http://schemas.openxmlformats.org/officeDocument/2006/relationships/image" Target="../media/image200.jpeg"/><Relationship Id="rId28" Type="http://schemas.openxmlformats.org/officeDocument/2006/relationships/image" Target="../media/image201.jpeg"/><Relationship Id="rId29" Type="http://schemas.openxmlformats.org/officeDocument/2006/relationships/image" Target="../media/image202.jpeg"/><Relationship Id="rId30" Type="http://schemas.openxmlformats.org/officeDocument/2006/relationships/image" Target="../media/image203.jpeg"/><Relationship Id="rId31" Type="http://schemas.openxmlformats.org/officeDocument/2006/relationships/image" Target="../media/image204.jpeg"/><Relationship Id="rId32" Type="http://schemas.openxmlformats.org/officeDocument/2006/relationships/image" Target="../media/image205.jpeg"/><Relationship Id="rId33" Type="http://schemas.openxmlformats.org/officeDocument/2006/relationships/image" Target="../media/image206.jpeg"/><Relationship Id="rId34" Type="http://schemas.openxmlformats.org/officeDocument/2006/relationships/image" Target="../media/image207.jpeg"/><Relationship Id="rId35" Type="http://schemas.openxmlformats.org/officeDocument/2006/relationships/image" Target="../media/image208.jpeg"/><Relationship Id="rId36" Type="http://schemas.openxmlformats.org/officeDocument/2006/relationships/image" Target="../media/image209.jpeg"/><Relationship Id="rId37" Type="http://schemas.openxmlformats.org/officeDocument/2006/relationships/slideLayout" Target="../slideLayouts/slideLayout1.xml"/><Relationship Id="rId38" Type="http://schemas.openxmlformats.org/officeDocument/2006/relationships/notesSlide" Target="../notesSlides/notesSlide3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jpeg"/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5" Type="http://schemas.openxmlformats.org/officeDocument/2006/relationships/image" Target="../media/image23.jpe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image" Target="../media/image25.jpeg"/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image" Target="../media/image29.jpeg"/><Relationship Id="rId3" Type="http://schemas.openxmlformats.org/officeDocument/2006/relationships/image" Target="../media/image30.jpeg"/><Relationship Id="rId4" Type="http://schemas.openxmlformats.org/officeDocument/2006/relationships/image" Target="../media/image31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jpeg"/><Relationship Id="rId3" Type="http://schemas.openxmlformats.org/officeDocument/2006/relationships/image" Target="../media/image34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2652840" y="952560"/>
            <a:ext cx="38077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Harmonic Oscillator</a:t>
            </a:r>
            <a:endParaRPr/>
          </a:p>
        </p:txBody>
      </p:sp>
      <p:sp>
        <p:nvSpPr>
          <p:cNvPr id="39" name="CustomShape 2"/>
          <p:cNvSpPr/>
          <p:nvPr/>
        </p:nvSpPr>
        <p:spPr>
          <a:xfrm>
            <a:off x="2602080" y="1292400"/>
            <a:ext cx="3860640" cy="101520"/>
          </a:xfrm>
          <a:prstGeom prst="roundRect">
            <a:avLst>
              <a:gd name="adj" fmla="val 337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40" name="CustomShape 3"/>
          <p:cNvSpPr/>
          <p:nvPr/>
        </p:nvSpPr>
        <p:spPr>
          <a:xfrm>
            <a:off x="731880" y="2125800"/>
            <a:ext cx="20458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1) The basics</a:t>
            </a:r>
            <a:endParaRPr/>
          </a:p>
        </p:txBody>
      </p:sp>
      <p:sp>
        <p:nvSpPr>
          <p:cNvPr id="41" name="CustomShape 4"/>
          <p:cNvSpPr/>
          <p:nvPr/>
        </p:nvSpPr>
        <p:spPr>
          <a:xfrm>
            <a:off x="731880" y="2857680"/>
            <a:ext cx="73936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2) Introducing the quantum harmonic oscillator</a:t>
            </a:r>
            <a:endParaRPr/>
          </a:p>
        </p:txBody>
      </p:sp>
      <p:sp>
        <p:nvSpPr>
          <p:cNvPr id="42" name="CustomShape 5"/>
          <p:cNvSpPr/>
          <p:nvPr/>
        </p:nvSpPr>
        <p:spPr>
          <a:xfrm>
            <a:off x="747720" y="3657600"/>
            <a:ext cx="76010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3) The virial algebra and the uncertainty relation</a:t>
            </a:r>
            <a:endParaRPr/>
          </a:p>
        </p:txBody>
      </p:sp>
      <p:sp>
        <p:nvSpPr>
          <p:cNvPr id="43" name="CustomShape 6"/>
          <p:cNvSpPr/>
          <p:nvPr/>
        </p:nvSpPr>
        <p:spPr>
          <a:xfrm>
            <a:off x="800280" y="4541760"/>
            <a:ext cx="43012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4) Operator basis of the HO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1481040" y="582480"/>
            <a:ext cx="41230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n=1 The first excited state</a:t>
            </a:r>
            <a:endParaRPr/>
          </a:p>
        </p:txBody>
      </p:sp>
      <p:sp>
        <p:nvSpPr>
          <p:cNvPr id="129" name="CustomShape 2"/>
          <p:cNvSpPr/>
          <p:nvPr/>
        </p:nvSpPr>
        <p:spPr>
          <a:xfrm>
            <a:off x="1401840" y="939960"/>
            <a:ext cx="4340160" cy="79200"/>
          </a:xfrm>
          <a:prstGeom prst="roundRect">
            <a:avLst>
              <a:gd name="adj" fmla="val 432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pic>
        <p:nvPicPr>
          <p:cNvPr id="130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66600" y="1035000"/>
            <a:ext cx="9709200" cy="6348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1309680" y="488880"/>
            <a:ext cx="8146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N=2 </a:t>
            </a:r>
            <a:endParaRPr/>
          </a:p>
        </p:txBody>
      </p:sp>
      <p:sp>
        <p:nvSpPr>
          <p:cNvPr id="132" name="CustomShape 2"/>
          <p:cNvSpPr/>
          <p:nvPr/>
        </p:nvSpPr>
        <p:spPr>
          <a:xfrm>
            <a:off x="1230480" y="793800"/>
            <a:ext cx="887400" cy="54000"/>
          </a:xfrm>
          <a:prstGeom prst="roundRect">
            <a:avLst>
              <a:gd name="adj" fmla="val 635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pic>
        <p:nvPicPr>
          <p:cNvPr id="133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93600" y="915840"/>
            <a:ext cx="9339480" cy="6282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79200" y="1511280"/>
            <a:ext cx="9894960" cy="5977080"/>
          </a:xfrm>
          <a:prstGeom prst="rect">
            <a:avLst/>
          </a:prstGeom>
          <a:ln>
            <a:noFill/>
          </a:ln>
        </p:spPr>
      </p:pic>
      <p:sp>
        <p:nvSpPr>
          <p:cNvPr id="135" name="CustomShape 1"/>
          <p:cNvSpPr/>
          <p:nvPr/>
        </p:nvSpPr>
        <p:spPr>
          <a:xfrm>
            <a:off x="1019160" y="555480"/>
            <a:ext cx="17211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What is n? </a:t>
            </a:r>
            <a:endParaRPr/>
          </a:p>
        </p:txBody>
      </p:sp>
      <p:sp>
        <p:nvSpPr>
          <p:cNvPr id="136" name="CustomShape 2"/>
          <p:cNvSpPr/>
          <p:nvPr/>
        </p:nvSpPr>
        <p:spPr>
          <a:xfrm>
            <a:off x="1071720" y="900000"/>
            <a:ext cx="1587240" cy="66960"/>
          </a:xfrm>
          <a:prstGeom prst="roundRect">
            <a:avLst>
              <a:gd name="adj" fmla="val 514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884160" y="577800"/>
            <a:ext cx="80762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Virial Subalgebra and the Uncertainty Principle</a:t>
            </a:r>
            <a:endParaRPr/>
          </a:p>
        </p:txBody>
      </p:sp>
      <p:sp>
        <p:nvSpPr>
          <p:cNvPr id="138" name="CustomShape 2"/>
          <p:cNvSpPr/>
          <p:nvPr/>
        </p:nvSpPr>
        <p:spPr>
          <a:xfrm>
            <a:off x="816120" y="917640"/>
            <a:ext cx="8197560" cy="68040"/>
          </a:xfrm>
          <a:prstGeom prst="roundRect">
            <a:avLst>
              <a:gd name="adj" fmla="val 514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139" name="CustomShape 3"/>
          <p:cNvSpPr/>
          <p:nvPr/>
        </p:nvSpPr>
        <p:spPr>
          <a:xfrm>
            <a:off x="612720" y="1547640"/>
            <a:ext cx="8897760" cy="10753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We now take a happy algebraic interlude that is not quite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in the book, but spotlights (and I think streamlines and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generalizes) the discussion on pages 198-200</a:t>
            </a:r>
            <a:endParaRPr/>
          </a:p>
        </p:txBody>
      </p:sp>
      <p:sp>
        <p:nvSpPr>
          <p:cNvPr id="140" name="CustomShape 4"/>
          <p:cNvSpPr/>
          <p:nvPr/>
        </p:nvSpPr>
        <p:spPr>
          <a:xfrm>
            <a:off x="696960" y="3351240"/>
            <a:ext cx="33854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Virial Subalgebra</a:t>
            </a:r>
            <a:endParaRPr/>
          </a:p>
        </p:txBody>
      </p:sp>
      <p:sp>
        <p:nvSpPr>
          <p:cNvPr id="141" name="CustomShape 5"/>
          <p:cNvSpPr/>
          <p:nvPr/>
        </p:nvSpPr>
        <p:spPr>
          <a:xfrm>
            <a:off x="646200" y="3741840"/>
            <a:ext cx="3503520" cy="102960"/>
          </a:xfrm>
          <a:prstGeom prst="roundRect">
            <a:avLst>
              <a:gd name="adj" fmla="val 337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142" name="CustomShape 6"/>
          <p:cNvSpPr/>
          <p:nvPr/>
        </p:nvSpPr>
        <p:spPr>
          <a:xfrm>
            <a:off x="4167360" y="3673440"/>
            <a:ext cx="59457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For simplicity, take a 1-d hamiltonian; </a:t>
            </a:r>
            <a:endParaRPr/>
          </a:p>
        </p:txBody>
      </p:sp>
      <p:pic>
        <p:nvPicPr>
          <p:cNvPr id="143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940120" y="4643280"/>
            <a:ext cx="3471840" cy="714600"/>
          </a:xfrm>
          <a:prstGeom prst="rect">
            <a:avLst/>
          </a:prstGeom>
          <a:ln>
            <a:noFill/>
          </a:ln>
        </p:spPr>
      </p:pic>
      <p:sp>
        <p:nvSpPr>
          <p:cNvPr id="144" name="CustomShape 7"/>
          <p:cNvSpPr/>
          <p:nvPr/>
        </p:nvSpPr>
        <p:spPr>
          <a:xfrm>
            <a:off x="6872400" y="4846680"/>
            <a:ext cx="25426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(we drop hats...)</a:t>
            </a:r>
            <a:endParaRPr/>
          </a:p>
        </p:txBody>
      </p:sp>
      <p:sp>
        <p:nvSpPr>
          <p:cNvPr id="145" name="CustomShape 8"/>
          <p:cNvSpPr/>
          <p:nvPr/>
        </p:nvSpPr>
        <p:spPr>
          <a:xfrm>
            <a:off x="782640" y="5595840"/>
            <a:ext cx="822888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but now specialize to the case where the potential is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 homogeneous function of degree r</a:t>
            </a:r>
            <a:endParaRPr/>
          </a:p>
        </p:txBody>
      </p:sp>
      <p:pic>
        <p:nvPicPr>
          <p:cNvPr id="146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327480" y="6537240"/>
            <a:ext cx="2558880" cy="674640"/>
          </a:xfrm>
          <a:prstGeom prst="rect">
            <a:avLst/>
          </a:prstGeom>
          <a:ln>
            <a:noFill/>
          </a:ln>
        </p:spPr>
      </p:pic>
      <p:sp>
        <p:nvSpPr>
          <p:cNvPr id="147" name="CustomShape 9"/>
          <p:cNvSpPr/>
          <p:nvPr/>
        </p:nvSpPr>
        <p:spPr>
          <a:xfrm>
            <a:off x="152280" y="4098960"/>
            <a:ext cx="96994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(Note: this following argument generalizes to all dimensions!) </a:t>
            </a:r>
            <a:endParaRPr/>
          </a:p>
        </p:txBody>
      </p:sp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CustomShape 1"/>
          <p:cNvSpPr/>
          <p:nvPr/>
        </p:nvSpPr>
        <p:spPr>
          <a:xfrm>
            <a:off x="884160" y="577800"/>
            <a:ext cx="80762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Virial Subalgebra and the Uncertainty Principle</a:t>
            </a:r>
            <a:endParaRPr/>
          </a:p>
        </p:txBody>
      </p:sp>
      <p:sp>
        <p:nvSpPr>
          <p:cNvPr id="149" name="CustomShape 2"/>
          <p:cNvSpPr/>
          <p:nvPr/>
        </p:nvSpPr>
        <p:spPr>
          <a:xfrm>
            <a:off x="817560" y="917640"/>
            <a:ext cx="8197920" cy="68040"/>
          </a:xfrm>
          <a:prstGeom prst="roundRect">
            <a:avLst>
              <a:gd name="adj" fmla="val 514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150" name="CustomShape 3"/>
          <p:cNvSpPr/>
          <p:nvPr/>
        </p:nvSpPr>
        <p:spPr>
          <a:xfrm>
            <a:off x="561960" y="1582560"/>
            <a:ext cx="33854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Virial Subalgebra</a:t>
            </a:r>
            <a:endParaRPr/>
          </a:p>
        </p:txBody>
      </p:sp>
      <p:sp>
        <p:nvSpPr>
          <p:cNvPr id="151" name="CustomShape 4"/>
          <p:cNvSpPr/>
          <p:nvPr/>
        </p:nvSpPr>
        <p:spPr>
          <a:xfrm>
            <a:off x="511200" y="1973160"/>
            <a:ext cx="3503520" cy="103320"/>
          </a:xfrm>
          <a:prstGeom prst="roundRect">
            <a:avLst>
              <a:gd name="adj" fmla="val 337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152" name="CustomShape 5"/>
          <p:cNvSpPr/>
          <p:nvPr/>
        </p:nvSpPr>
        <p:spPr>
          <a:xfrm>
            <a:off x="4149720" y="1666800"/>
            <a:ext cx="9943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(con't)</a:t>
            </a:r>
            <a:endParaRPr/>
          </a:p>
        </p:txBody>
      </p:sp>
      <p:sp>
        <p:nvSpPr>
          <p:cNvPr id="153" name="CustomShape 6"/>
          <p:cNvSpPr/>
          <p:nvPr/>
        </p:nvSpPr>
        <p:spPr>
          <a:xfrm>
            <a:off x="441360" y="2193840"/>
            <a:ext cx="9637560" cy="10753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Now, in the space of all observables, for example, operators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that are functions of the 'p' and 'x', we focus on a closed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subalgebra generated by the Hamiltonian and the operator </a:t>
            </a:r>
            <a:endParaRPr/>
          </a:p>
        </p:txBody>
      </p:sp>
      <p:pic>
        <p:nvPicPr>
          <p:cNvPr id="154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514600" y="3557520"/>
            <a:ext cx="4033800" cy="625680"/>
          </a:xfrm>
          <a:prstGeom prst="rect">
            <a:avLst/>
          </a:prstGeom>
          <a:ln>
            <a:noFill/>
          </a:ln>
        </p:spPr>
      </p:pic>
      <p:sp>
        <p:nvSpPr>
          <p:cNvPr id="155" name="CustomShape 7"/>
          <p:cNvSpPr/>
          <p:nvPr/>
        </p:nvSpPr>
        <p:spPr>
          <a:xfrm>
            <a:off x="646200" y="4506840"/>
            <a:ext cx="913572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Here are some intermediate steps that allow us to identify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operators in this virial subalgebra; </a:t>
            </a:r>
            <a:endParaRPr/>
          </a:p>
        </p:txBody>
      </p:sp>
      <p:pic>
        <p:nvPicPr>
          <p:cNvPr id="156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874880" y="6824520"/>
            <a:ext cx="5149800" cy="592200"/>
          </a:xfrm>
          <a:prstGeom prst="rect">
            <a:avLst/>
          </a:prstGeom>
          <a:ln>
            <a:noFill/>
          </a:ln>
        </p:spPr>
      </p:pic>
      <p:sp>
        <p:nvSpPr>
          <p:cNvPr id="157" name="CustomShape 8"/>
          <p:cNvSpPr/>
          <p:nvPr/>
        </p:nvSpPr>
        <p:spPr>
          <a:xfrm>
            <a:off x="6649920" y="6429240"/>
            <a:ext cx="30304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definition of 'B'</a:t>
            </a:r>
            <a:endParaRPr/>
          </a:p>
        </p:txBody>
      </p:sp>
      <p:pic>
        <p:nvPicPr>
          <p:cNvPr id="158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5357880" y="5481720"/>
            <a:ext cx="4151160" cy="608040"/>
          </a:xfrm>
          <a:prstGeom prst="rect">
            <a:avLst/>
          </a:prstGeom>
          <a:ln>
            <a:noFill/>
          </a:ln>
        </p:spPr>
      </p:pic>
      <p:pic>
        <p:nvPicPr>
          <p:cNvPr id="159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434880" y="5416560"/>
            <a:ext cx="2559240" cy="674640"/>
          </a:xfrm>
          <a:prstGeom prst="rect">
            <a:avLst/>
          </a:prstGeom>
          <a:ln>
            <a:noFill/>
          </a:ln>
        </p:spPr>
      </p:pic>
      <p:sp>
        <p:nvSpPr>
          <p:cNvPr id="160" name="Line 9"/>
          <p:cNvSpPr/>
          <p:nvPr/>
        </p:nvSpPr>
        <p:spPr>
          <a:xfrm>
            <a:off x="3419640" y="5816520"/>
            <a:ext cx="1734840" cy="180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pic>
        <p:nvPicPr>
          <p:cNvPr id="161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457200" y="6186600"/>
            <a:ext cx="2468520" cy="482400"/>
          </a:xfrm>
          <a:prstGeom prst="rect">
            <a:avLst/>
          </a:prstGeom>
          <a:ln>
            <a:noFill/>
          </a:ln>
        </p:spPr>
      </p:pic>
      <p:sp>
        <p:nvSpPr>
          <p:cNvPr id="162" name="Line 10"/>
          <p:cNvSpPr/>
          <p:nvPr/>
        </p:nvSpPr>
        <p:spPr>
          <a:xfrm>
            <a:off x="868320" y="6753240"/>
            <a:ext cx="1020960" cy="27144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884160" y="577800"/>
            <a:ext cx="80762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Virial Subalgebra and the Uncertainty Principle</a:t>
            </a:r>
            <a:endParaRPr/>
          </a:p>
        </p:txBody>
      </p:sp>
      <p:sp>
        <p:nvSpPr>
          <p:cNvPr id="164" name="CustomShape 2"/>
          <p:cNvSpPr/>
          <p:nvPr/>
        </p:nvSpPr>
        <p:spPr>
          <a:xfrm>
            <a:off x="817560" y="917640"/>
            <a:ext cx="8197920" cy="68040"/>
          </a:xfrm>
          <a:prstGeom prst="roundRect">
            <a:avLst>
              <a:gd name="adj" fmla="val 514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pic>
        <p:nvPicPr>
          <p:cNvPr id="165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998800" y="1398600"/>
            <a:ext cx="5149800" cy="592200"/>
          </a:xfrm>
          <a:prstGeom prst="rect">
            <a:avLst/>
          </a:prstGeom>
          <a:ln>
            <a:noFill/>
          </a:ln>
        </p:spPr>
      </p:pic>
      <p:sp>
        <p:nvSpPr>
          <p:cNvPr id="166" name="CustomShape 3"/>
          <p:cNvSpPr/>
          <p:nvPr/>
        </p:nvSpPr>
        <p:spPr>
          <a:xfrm>
            <a:off x="1309680" y="2346480"/>
            <a:ext cx="8497080" cy="10753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Now commute around the B to discover what we need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to close this algebra. For example, direct calculation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indicates that </a:t>
            </a:r>
            <a:endParaRPr/>
          </a:p>
        </p:txBody>
      </p:sp>
      <p:sp>
        <p:nvSpPr>
          <p:cNvPr id="167" name="CustomShape 4"/>
          <p:cNvSpPr/>
          <p:nvPr/>
        </p:nvSpPr>
        <p:spPr>
          <a:xfrm>
            <a:off x="220680" y="1496880"/>
            <a:ext cx="26708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(from prev. page)</a:t>
            </a:r>
            <a:endParaRPr/>
          </a:p>
        </p:txBody>
      </p:sp>
      <p:pic>
        <p:nvPicPr>
          <p:cNvPr id="168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370160" y="5229360"/>
            <a:ext cx="3749400" cy="536400"/>
          </a:xfrm>
          <a:prstGeom prst="rect">
            <a:avLst/>
          </a:prstGeom>
          <a:ln>
            <a:noFill/>
          </a:ln>
        </p:spPr>
      </p:pic>
      <p:pic>
        <p:nvPicPr>
          <p:cNvPr id="169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1353960" y="3754440"/>
            <a:ext cx="3646800" cy="668160"/>
          </a:xfrm>
          <a:prstGeom prst="rect">
            <a:avLst/>
          </a:prstGeom>
          <a:ln>
            <a:noFill/>
          </a:ln>
        </p:spPr>
      </p:pic>
      <p:pic>
        <p:nvPicPr>
          <p:cNvPr id="170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2511360" y="5924520"/>
            <a:ext cx="4735440" cy="709560"/>
          </a:xfrm>
          <a:prstGeom prst="rect">
            <a:avLst/>
          </a:prstGeom>
          <a:ln>
            <a:noFill/>
          </a:ln>
        </p:spPr>
      </p:pic>
      <p:sp>
        <p:nvSpPr>
          <p:cNvPr id="171" name="CustomShape 5"/>
          <p:cNvSpPr/>
          <p:nvPr/>
        </p:nvSpPr>
        <p:spPr>
          <a:xfrm>
            <a:off x="101520" y="6616800"/>
            <a:ext cx="79696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right hand side here is strongly reminiscent of </a:t>
            </a:r>
            <a:endParaRPr/>
          </a:p>
        </p:txBody>
      </p:sp>
      <p:sp>
        <p:nvSpPr>
          <p:cNvPr id="172" name="CustomShape 6"/>
          <p:cNvSpPr/>
          <p:nvPr/>
        </p:nvSpPr>
        <p:spPr>
          <a:xfrm>
            <a:off x="6100920" y="3792600"/>
            <a:ext cx="397836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This RHS is a linear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combination of H and B ! </a:t>
            </a:r>
            <a:endParaRPr/>
          </a:p>
        </p:txBody>
      </p:sp>
      <p:pic>
        <p:nvPicPr>
          <p:cNvPr id="173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6359400" y="7002360"/>
            <a:ext cx="3386160" cy="559080"/>
          </a:xfrm>
          <a:prstGeom prst="rect">
            <a:avLst/>
          </a:prstGeom>
          <a:ln>
            <a:noFill/>
          </a:ln>
        </p:spPr>
      </p:pic>
      <p:sp>
        <p:nvSpPr>
          <p:cNvPr id="174" name="CustomShape 7"/>
          <p:cNvSpPr/>
          <p:nvPr/>
        </p:nvSpPr>
        <p:spPr>
          <a:xfrm>
            <a:off x="681120" y="4727520"/>
            <a:ext cx="2721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&amp;</a:t>
            </a:r>
            <a:endParaRPr/>
          </a:p>
        </p:txBody>
      </p:sp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884160" y="577800"/>
            <a:ext cx="80762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Virial Subalgebra and the Uncertainty Principle</a:t>
            </a:r>
            <a:endParaRPr/>
          </a:p>
        </p:txBody>
      </p:sp>
      <p:sp>
        <p:nvSpPr>
          <p:cNvPr id="176" name="CustomShape 2"/>
          <p:cNvSpPr/>
          <p:nvPr/>
        </p:nvSpPr>
        <p:spPr>
          <a:xfrm>
            <a:off x="817560" y="917640"/>
            <a:ext cx="8197920" cy="68040"/>
          </a:xfrm>
          <a:prstGeom prst="roundRect">
            <a:avLst>
              <a:gd name="adj" fmla="val 514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177" name="CustomShape 3"/>
          <p:cNvSpPr/>
          <p:nvPr/>
        </p:nvSpPr>
        <p:spPr>
          <a:xfrm>
            <a:off x="816120" y="1411200"/>
            <a:ext cx="802476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Now, the QHO is a special case of this construction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with </a:t>
            </a:r>
            <a:endParaRPr/>
          </a:p>
        </p:txBody>
      </p:sp>
      <p:pic>
        <p:nvPicPr>
          <p:cNvPr id="178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1647720" y="1766880"/>
            <a:ext cx="1397160" cy="393840"/>
          </a:xfrm>
          <a:prstGeom prst="rect">
            <a:avLst/>
          </a:prstGeom>
          <a:ln>
            <a:noFill/>
          </a:ln>
        </p:spPr>
      </p:pic>
      <p:sp>
        <p:nvSpPr>
          <p:cNvPr id="179" name="CustomShape 4"/>
          <p:cNvSpPr/>
          <p:nvPr/>
        </p:nvSpPr>
        <p:spPr>
          <a:xfrm>
            <a:off x="696960" y="2738520"/>
            <a:ext cx="35089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So, specializing to the </a:t>
            </a:r>
            <a:endParaRPr/>
          </a:p>
        </p:txBody>
      </p:sp>
      <p:pic>
        <p:nvPicPr>
          <p:cNvPr id="180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4181400" y="2651040"/>
            <a:ext cx="1447920" cy="461880"/>
          </a:xfrm>
          <a:prstGeom prst="rect">
            <a:avLst/>
          </a:prstGeom>
          <a:ln>
            <a:noFill/>
          </a:ln>
        </p:spPr>
      </p:pic>
      <p:sp>
        <p:nvSpPr>
          <p:cNvPr id="181" name="CustomShape 5"/>
          <p:cNvSpPr/>
          <p:nvPr/>
        </p:nvSpPr>
        <p:spPr>
          <a:xfrm>
            <a:off x="5851440" y="2771640"/>
            <a:ext cx="20170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case, we find</a:t>
            </a:r>
            <a:endParaRPr/>
          </a:p>
        </p:txBody>
      </p:sp>
      <p:pic>
        <p:nvPicPr>
          <p:cNvPr id="182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800" y="5357880"/>
            <a:ext cx="2605320" cy="511200"/>
          </a:xfrm>
          <a:prstGeom prst="rect">
            <a:avLst/>
          </a:prstGeom>
          <a:ln>
            <a:noFill/>
          </a:ln>
        </p:spPr>
      </p:pic>
      <p:pic>
        <p:nvPicPr>
          <p:cNvPr id="183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800" y="4025880"/>
            <a:ext cx="2367000" cy="515880"/>
          </a:xfrm>
          <a:prstGeom prst="rect">
            <a:avLst/>
          </a:prstGeom>
          <a:ln>
            <a:noFill/>
          </a:ln>
        </p:spPr>
      </p:pic>
      <p:pic>
        <p:nvPicPr>
          <p:cNvPr id="184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1627200" y="4656240"/>
            <a:ext cx="2182680" cy="549000"/>
          </a:xfrm>
          <a:prstGeom prst="rect">
            <a:avLst/>
          </a:prstGeom>
          <a:ln>
            <a:noFill/>
          </a:ln>
        </p:spPr>
      </p:pic>
      <p:sp>
        <p:nvSpPr>
          <p:cNvPr id="185" name="CustomShape 6"/>
          <p:cNvSpPr/>
          <p:nvPr/>
        </p:nvSpPr>
        <p:spPr>
          <a:xfrm>
            <a:off x="5867280" y="4167360"/>
            <a:ext cx="3925080" cy="10753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! and the algebra closes !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This algebra is actually </a:t>
            </a:r>
            <a:endParaRPr/>
          </a:p>
          <a:p>
            <a:pPr>
              <a:lnSpc>
                <a:spcPct val="97000"/>
              </a:lnSpc>
            </a:pPr>
            <a:endParaRPr/>
          </a:p>
        </p:txBody>
      </p:sp>
      <p:pic>
        <p:nvPicPr>
          <p:cNvPr id="186" name="" descr=""/>
          <p:cNvPicPr/>
          <p:nvPr/>
        </p:nvPicPr>
        <p:blipFill>
          <a:blip r:embed="rId6"/>
          <a:stretch>
            <a:fillRect/>
          </a:stretch>
        </p:blipFill>
        <p:spPr>
          <a:xfrm>
            <a:off x="5916600" y="4973760"/>
            <a:ext cx="1106640" cy="374400"/>
          </a:xfrm>
          <a:prstGeom prst="rect">
            <a:avLst/>
          </a:prstGeom>
          <a:ln>
            <a:noFill/>
          </a:ln>
        </p:spPr>
      </p:pic>
      <p:sp>
        <p:nvSpPr>
          <p:cNvPr id="187" name="CustomShape 7"/>
          <p:cNvSpPr/>
          <p:nvPr/>
        </p:nvSpPr>
        <p:spPr>
          <a:xfrm>
            <a:off x="7126200" y="4983120"/>
            <a:ext cx="25884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, the continuous </a:t>
            </a:r>
            <a:endParaRPr/>
          </a:p>
        </p:txBody>
      </p:sp>
      <p:sp>
        <p:nvSpPr>
          <p:cNvPr id="188" name="CustomShape 8"/>
          <p:cNvSpPr/>
          <p:nvPr/>
        </p:nvSpPr>
        <p:spPr>
          <a:xfrm>
            <a:off x="5986440" y="5510160"/>
            <a:ext cx="35103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symmetries of a cone! </a:t>
            </a:r>
            <a:endParaRPr/>
          </a:p>
        </p:txBody>
      </p:sp>
      <p:sp>
        <p:nvSpPr>
          <p:cNvPr id="189" name="CustomShape 9"/>
          <p:cNvSpPr/>
          <p:nvPr/>
        </p:nvSpPr>
        <p:spPr>
          <a:xfrm>
            <a:off x="4541760" y="6107040"/>
            <a:ext cx="26524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For example, for </a:t>
            </a:r>
            <a:endParaRPr/>
          </a:p>
        </p:txBody>
      </p:sp>
      <p:pic>
        <p:nvPicPr>
          <p:cNvPr id="190" name="" descr=""/>
          <p:cNvPicPr/>
          <p:nvPr/>
        </p:nvPicPr>
        <p:blipFill>
          <a:blip r:embed="rId7"/>
          <a:stretch>
            <a:fillRect/>
          </a:stretch>
        </p:blipFill>
        <p:spPr>
          <a:xfrm>
            <a:off x="7300800" y="5989680"/>
            <a:ext cx="1254240" cy="457200"/>
          </a:xfrm>
          <a:prstGeom prst="rect">
            <a:avLst/>
          </a:prstGeom>
          <a:ln>
            <a:noFill/>
          </a:ln>
        </p:spPr>
      </p:pic>
      <p:sp>
        <p:nvSpPr>
          <p:cNvPr id="191" name="CustomShape 10"/>
          <p:cNvSpPr/>
          <p:nvPr/>
        </p:nvSpPr>
        <p:spPr>
          <a:xfrm>
            <a:off x="8753400" y="6107040"/>
            <a:ext cx="13266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cone</a:t>
            </a:r>
            <a:endParaRPr/>
          </a:p>
        </p:txBody>
      </p:sp>
      <p:sp>
        <p:nvSpPr>
          <p:cNvPr id="192" name="CustomShape 11"/>
          <p:cNvSpPr/>
          <p:nvPr/>
        </p:nvSpPr>
        <p:spPr>
          <a:xfrm>
            <a:off x="4626000" y="6718320"/>
            <a:ext cx="2552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is</a:t>
            </a:r>
            <a:endParaRPr/>
          </a:p>
        </p:txBody>
      </p:sp>
      <p:pic>
        <p:nvPicPr>
          <p:cNvPr id="193" name="" descr=""/>
          <p:cNvPicPr/>
          <p:nvPr/>
        </p:nvPicPr>
        <p:blipFill>
          <a:blip r:embed="rId8"/>
          <a:stretch>
            <a:fillRect/>
          </a:stretch>
        </p:blipFill>
        <p:spPr>
          <a:xfrm>
            <a:off x="5251320" y="6661080"/>
            <a:ext cx="3457800" cy="465120"/>
          </a:xfrm>
          <a:prstGeom prst="rect">
            <a:avLst/>
          </a:prstGeom>
          <a:ln>
            <a:noFill/>
          </a:ln>
        </p:spPr>
      </p:pic>
      <p:sp>
        <p:nvSpPr>
          <p:cNvPr id="194" name="CustomShape 12"/>
          <p:cNvSpPr/>
          <p:nvPr/>
        </p:nvSpPr>
        <p:spPr>
          <a:xfrm>
            <a:off x="1104840" y="7245360"/>
            <a:ext cx="1800" cy="355680"/>
          </a:xfrm>
          <a:prstGeom prst="rect">
            <a:avLst/>
          </a:prstGeom>
          <a:noFill/>
          <a:ln>
            <a:noFill/>
          </a:ln>
        </p:spPr>
      </p:sp>
      <p:sp>
        <p:nvSpPr>
          <p:cNvPr id="195" name="CustomShape 13"/>
          <p:cNvSpPr/>
          <p:nvPr/>
        </p:nvSpPr>
        <p:spPr>
          <a:xfrm>
            <a:off x="714240" y="7143840"/>
            <a:ext cx="88675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dc2300"/>
                </a:solidFill>
                <a:latin typeface="Bitstream Vera Serif"/>
              </a:rPr>
              <a:t>Class Discussion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: time evolution as motion on this cone...</a:t>
            </a:r>
            <a:endParaRPr/>
          </a:p>
        </p:txBody>
      </p:sp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ustomShape 1"/>
          <p:cNvSpPr/>
          <p:nvPr/>
        </p:nvSpPr>
        <p:spPr>
          <a:xfrm>
            <a:off x="885960" y="577800"/>
            <a:ext cx="80762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Virial Subalgebra and the Uncertainty Principle</a:t>
            </a:r>
            <a:endParaRPr/>
          </a:p>
        </p:txBody>
      </p:sp>
      <p:sp>
        <p:nvSpPr>
          <p:cNvPr id="197" name="CustomShape 2"/>
          <p:cNvSpPr/>
          <p:nvPr/>
        </p:nvSpPr>
        <p:spPr>
          <a:xfrm>
            <a:off x="817560" y="917640"/>
            <a:ext cx="8197920" cy="68040"/>
          </a:xfrm>
          <a:prstGeom prst="roundRect">
            <a:avLst>
              <a:gd name="adj" fmla="val 514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198" name="CustomShape 3"/>
          <p:cNvSpPr/>
          <p:nvPr/>
        </p:nvSpPr>
        <p:spPr>
          <a:xfrm>
            <a:off x="28440" y="1173240"/>
            <a:ext cx="10033200" cy="10753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dc2300"/>
                </a:solidFill>
                <a:latin typeface="Bitstream Vera Serif"/>
              </a:rPr>
              <a:t>What good is all this?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 Well, we are now just one step away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from the quantum virial theorem and its use in understanding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uncertainty relations for the energy eigenstates of the QHO. </a:t>
            </a:r>
            <a:endParaRPr/>
          </a:p>
        </p:txBody>
      </p:sp>
      <p:pic>
        <p:nvPicPr>
          <p:cNvPr id="199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259000" y="2462040"/>
            <a:ext cx="2367000" cy="516240"/>
          </a:xfrm>
          <a:prstGeom prst="rect">
            <a:avLst/>
          </a:prstGeom>
          <a:ln>
            <a:noFill/>
          </a:ln>
        </p:spPr>
      </p:pic>
      <p:sp>
        <p:nvSpPr>
          <p:cNvPr id="200" name="CustomShape 4"/>
          <p:cNvSpPr/>
          <p:nvPr/>
        </p:nvSpPr>
        <p:spPr>
          <a:xfrm>
            <a:off x="765000" y="2550960"/>
            <a:ext cx="10216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Take : </a:t>
            </a:r>
            <a:endParaRPr/>
          </a:p>
        </p:txBody>
      </p:sp>
      <p:sp>
        <p:nvSpPr>
          <p:cNvPr id="201" name="CustomShape 5"/>
          <p:cNvSpPr/>
          <p:nvPr/>
        </p:nvSpPr>
        <p:spPr>
          <a:xfrm>
            <a:off x="5221440" y="2568600"/>
            <a:ext cx="45010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and compute the expectation</a:t>
            </a:r>
            <a:endParaRPr/>
          </a:p>
        </p:txBody>
      </p:sp>
      <p:sp>
        <p:nvSpPr>
          <p:cNvPr id="202" name="CustomShape 6"/>
          <p:cNvSpPr/>
          <p:nvPr/>
        </p:nvSpPr>
        <p:spPr>
          <a:xfrm>
            <a:off x="101520" y="3095640"/>
            <a:ext cx="56016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value of this on energy eigenstates; </a:t>
            </a:r>
            <a:endParaRPr/>
          </a:p>
        </p:txBody>
      </p:sp>
      <p:pic>
        <p:nvPicPr>
          <p:cNvPr id="203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065400" y="3703680"/>
            <a:ext cx="3791160" cy="600120"/>
          </a:xfrm>
          <a:prstGeom prst="rect">
            <a:avLst/>
          </a:prstGeom>
          <a:ln>
            <a:noFill/>
          </a:ln>
        </p:spPr>
      </p:pic>
      <p:sp>
        <p:nvSpPr>
          <p:cNvPr id="204" name="CustomShape 7"/>
          <p:cNvSpPr/>
          <p:nvPr/>
        </p:nvSpPr>
        <p:spPr>
          <a:xfrm>
            <a:off x="527040" y="3827520"/>
            <a:ext cx="23569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Well, note that </a:t>
            </a:r>
            <a:endParaRPr/>
          </a:p>
        </p:txBody>
      </p:sp>
      <p:sp>
        <p:nvSpPr>
          <p:cNvPr id="205" name="CustomShape 8"/>
          <p:cNvSpPr/>
          <p:nvPr/>
        </p:nvSpPr>
        <p:spPr>
          <a:xfrm>
            <a:off x="7534440" y="3809880"/>
            <a:ext cx="10843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(</a:t>
            </a:r>
            <a:r>
              <a:rPr lang="en-GB" sz="2400">
                <a:solidFill>
                  <a:srgbClr val="dc2300"/>
                </a:solidFill>
                <a:latin typeface="Bitstream Vera Serif"/>
              </a:rPr>
              <a:t>Why?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)</a:t>
            </a:r>
            <a:endParaRPr/>
          </a:p>
        </p:txBody>
      </p:sp>
      <p:sp>
        <p:nvSpPr>
          <p:cNvPr id="206" name="CustomShape 9"/>
          <p:cNvSpPr/>
          <p:nvPr/>
        </p:nvSpPr>
        <p:spPr>
          <a:xfrm>
            <a:off x="595440" y="4626000"/>
            <a:ext cx="11466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And so </a:t>
            </a:r>
            <a:endParaRPr/>
          </a:p>
        </p:txBody>
      </p:sp>
      <p:pic>
        <p:nvPicPr>
          <p:cNvPr id="207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3819600" y="4627440"/>
            <a:ext cx="2728800" cy="459000"/>
          </a:xfrm>
          <a:prstGeom prst="rect">
            <a:avLst/>
          </a:prstGeom>
          <a:ln>
            <a:noFill/>
          </a:ln>
        </p:spPr>
      </p:pic>
      <p:sp>
        <p:nvSpPr>
          <p:cNvPr id="208" name="CustomShape 10"/>
          <p:cNvSpPr/>
          <p:nvPr/>
        </p:nvSpPr>
        <p:spPr>
          <a:xfrm>
            <a:off x="3538440" y="4694400"/>
            <a:ext cx="1944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0</a:t>
            </a:r>
            <a:endParaRPr/>
          </a:p>
        </p:txBody>
      </p:sp>
      <p:sp>
        <p:nvSpPr>
          <p:cNvPr id="209" name="CustomShape 11"/>
          <p:cNvSpPr/>
          <p:nvPr/>
        </p:nvSpPr>
        <p:spPr>
          <a:xfrm>
            <a:off x="595440" y="5408640"/>
            <a:ext cx="24130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But, this means</a:t>
            </a:r>
            <a:endParaRPr/>
          </a:p>
        </p:txBody>
      </p:sp>
      <p:pic>
        <p:nvPicPr>
          <p:cNvPr id="210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3094200" y="5351400"/>
            <a:ext cx="3725640" cy="755640"/>
          </a:xfrm>
          <a:prstGeom prst="rect">
            <a:avLst/>
          </a:prstGeom>
          <a:ln>
            <a:noFill/>
          </a:ln>
        </p:spPr>
      </p:pic>
      <p:pic>
        <p:nvPicPr>
          <p:cNvPr id="211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2565360" y="6224760"/>
            <a:ext cx="1447920" cy="461880"/>
          </a:xfrm>
          <a:prstGeom prst="rect">
            <a:avLst/>
          </a:prstGeom>
          <a:ln>
            <a:noFill/>
          </a:ln>
        </p:spPr>
      </p:pic>
      <p:sp>
        <p:nvSpPr>
          <p:cNvPr id="212" name="CustomShape 12"/>
          <p:cNvSpPr/>
          <p:nvPr/>
        </p:nvSpPr>
        <p:spPr>
          <a:xfrm>
            <a:off x="509760" y="6292800"/>
            <a:ext cx="20703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Which since  </a:t>
            </a:r>
            <a:endParaRPr/>
          </a:p>
        </p:txBody>
      </p:sp>
      <p:sp>
        <p:nvSpPr>
          <p:cNvPr id="213" name="CustomShape 13"/>
          <p:cNvSpPr/>
          <p:nvPr/>
        </p:nvSpPr>
        <p:spPr>
          <a:xfrm>
            <a:off x="4253040" y="6310440"/>
            <a:ext cx="33458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for the QHO, we have</a:t>
            </a:r>
            <a:endParaRPr/>
          </a:p>
        </p:txBody>
      </p:sp>
      <p:pic>
        <p:nvPicPr>
          <p:cNvPr id="214" name="" descr=""/>
          <p:cNvPicPr/>
          <p:nvPr/>
        </p:nvPicPr>
        <p:blipFill>
          <a:blip r:embed="rId6"/>
          <a:stretch>
            <a:fillRect/>
          </a:stretch>
        </p:blipFill>
        <p:spPr>
          <a:xfrm>
            <a:off x="2849400" y="6805440"/>
            <a:ext cx="3256200" cy="543240"/>
          </a:xfrm>
          <a:prstGeom prst="rect">
            <a:avLst/>
          </a:prstGeom>
          <a:ln>
            <a:noFill/>
          </a:ln>
        </p:spPr>
      </p:pic>
      <p:sp>
        <p:nvSpPr>
          <p:cNvPr id="215" name="Line 14"/>
          <p:cNvSpPr/>
          <p:nvPr/>
        </p:nvSpPr>
        <p:spPr>
          <a:xfrm flipV="1">
            <a:off x="7704000" y="7038720"/>
            <a:ext cx="2075040" cy="2052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CustomShape 1"/>
          <p:cNvSpPr/>
          <p:nvPr/>
        </p:nvSpPr>
        <p:spPr>
          <a:xfrm>
            <a:off x="885960" y="577800"/>
            <a:ext cx="80762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Virial Subalgebra and the Uncertainty Principle</a:t>
            </a:r>
            <a:endParaRPr/>
          </a:p>
        </p:txBody>
      </p:sp>
      <p:sp>
        <p:nvSpPr>
          <p:cNvPr id="217" name="CustomShape 2"/>
          <p:cNvSpPr/>
          <p:nvPr/>
        </p:nvSpPr>
        <p:spPr>
          <a:xfrm>
            <a:off x="817560" y="917640"/>
            <a:ext cx="8197920" cy="68040"/>
          </a:xfrm>
          <a:prstGeom prst="roundRect">
            <a:avLst>
              <a:gd name="adj" fmla="val 514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218" name="CustomShape 3"/>
          <p:cNvSpPr/>
          <p:nvPr/>
        </p:nvSpPr>
        <p:spPr>
          <a:xfrm>
            <a:off x="1174680" y="1411200"/>
            <a:ext cx="5583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Or, </a:t>
            </a:r>
            <a:endParaRPr/>
          </a:p>
        </p:txBody>
      </p:sp>
      <p:pic>
        <p:nvPicPr>
          <p:cNvPr id="219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549520" y="1257480"/>
            <a:ext cx="4083120" cy="631800"/>
          </a:xfrm>
          <a:prstGeom prst="rect">
            <a:avLst/>
          </a:prstGeom>
          <a:ln>
            <a:noFill/>
          </a:ln>
        </p:spPr>
      </p:pic>
      <p:pic>
        <p:nvPicPr>
          <p:cNvPr id="220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163600" y="2759040"/>
            <a:ext cx="6034320" cy="830160"/>
          </a:xfrm>
          <a:prstGeom prst="rect">
            <a:avLst/>
          </a:prstGeom>
          <a:ln>
            <a:noFill/>
          </a:ln>
        </p:spPr>
      </p:pic>
      <p:pic>
        <p:nvPicPr>
          <p:cNvPr id="221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1616040" y="4253040"/>
            <a:ext cx="2874960" cy="679320"/>
          </a:xfrm>
          <a:prstGeom prst="rect">
            <a:avLst/>
          </a:prstGeom>
          <a:ln>
            <a:noFill/>
          </a:ln>
        </p:spPr>
      </p:pic>
      <p:pic>
        <p:nvPicPr>
          <p:cNvPr id="222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6000840" y="4260960"/>
            <a:ext cx="2946240" cy="654120"/>
          </a:xfrm>
          <a:prstGeom prst="rect">
            <a:avLst/>
          </a:prstGeom>
          <a:ln>
            <a:noFill/>
          </a:ln>
        </p:spPr>
      </p:pic>
      <p:sp>
        <p:nvSpPr>
          <p:cNvPr id="223" name="CustomShape 4"/>
          <p:cNvSpPr/>
          <p:nvPr/>
        </p:nvSpPr>
        <p:spPr>
          <a:xfrm>
            <a:off x="289080" y="1973160"/>
            <a:ext cx="958680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But, since we are computing the expectation value on energy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eigenstates,  </a:t>
            </a:r>
            <a:endParaRPr/>
          </a:p>
        </p:txBody>
      </p:sp>
      <p:sp>
        <p:nvSpPr>
          <p:cNvPr id="224" name="CustomShape 5"/>
          <p:cNvSpPr/>
          <p:nvPr/>
        </p:nvSpPr>
        <p:spPr>
          <a:xfrm>
            <a:off x="527040" y="3843360"/>
            <a:ext cx="9486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Thus, </a:t>
            </a:r>
            <a:endParaRPr/>
          </a:p>
        </p:txBody>
      </p:sp>
      <p:sp>
        <p:nvSpPr>
          <p:cNvPr id="225" name="CustomShape 6"/>
          <p:cNvSpPr/>
          <p:nvPr/>
        </p:nvSpPr>
        <p:spPr>
          <a:xfrm>
            <a:off x="5035680" y="4491000"/>
            <a:ext cx="5738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and</a:t>
            </a:r>
            <a:endParaRPr/>
          </a:p>
        </p:txBody>
      </p:sp>
      <p:sp>
        <p:nvSpPr>
          <p:cNvPr id="226" name="CustomShape 7"/>
          <p:cNvSpPr/>
          <p:nvPr/>
        </p:nvSpPr>
        <p:spPr>
          <a:xfrm>
            <a:off x="1089000" y="5391000"/>
            <a:ext cx="600372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Now we can compute the uncertianty;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Recall; </a:t>
            </a:r>
            <a:endParaRPr/>
          </a:p>
        </p:txBody>
      </p:sp>
      <p:pic>
        <p:nvPicPr>
          <p:cNvPr id="227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6353280" y="6186600"/>
            <a:ext cx="2201760" cy="549000"/>
          </a:xfrm>
          <a:prstGeom prst="rect">
            <a:avLst/>
          </a:prstGeom>
          <a:ln>
            <a:noFill/>
          </a:ln>
        </p:spPr>
      </p:pic>
      <p:pic>
        <p:nvPicPr>
          <p:cNvPr id="228" name="" descr=""/>
          <p:cNvPicPr/>
          <p:nvPr/>
        </p:nvPicPr>
        <p:blipFill>
          <a:blip r:embed="rId6"/>
          <a:stretch>
            <a:fillRect/>
          </a:stretch>
        </p:blipFill>
        <p:spPr>
          <a:xfrm>
            <a:off x="1332000" y="6294600"/>
            <a:ext cx="1847880" cy="560160"/>
          </a:xfrm>
          <a:prstGeom prst="rect">
            <a:avLst/>
          </a:prstGeom>
          <a:ln>
            <a:noFill/>
          </a:ln>
        </p:spPr>
      </p:pic>
      <p:sp>
        <p:nvSpPr>
          <p:cNvPr id="229" name="CustomShape 8"/>
          <p:cNvSpPr/>
          <p:nvPr/>
        </p:nvSpPr>
        <p:spPr>
          <a:xfrm>
            <a:off x="4524480" y="7110360"/>
            <a:ext cx="13356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And so...</a:t>
            </a:r>
            <a:endParaRPr/>
          </a:p>
        </p:txBody>
      </p:sp>
      <p:sp>
        <p:nvSpPr>
          <p:cNvPr id="230" name="Line 9"/>
          <p:cNvSpPr/>
          <p:nvPr/>
        </p:nvSpPr>
        <p:spPr>
          <a:xfrm>
            <a:off x="6804000" y="7262640"/>
            <a:ext cx="2925720" cy="1764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CustomShape 1"/>
          <p:cNvSpPr/>
          <p:nvPr/>
        </p:nvSpPr>
        <p:spPr>
          <a:xfrm>
            <a:off x="885960" y="577800"/>
            <a:ext cx="80762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Virial Subalgebra and the Uncertainty Principle</a:t>
            </a:r>
            <a:endParaRPr/>
          </a:p>
        </p:txBody>
      </p:sp>
      <p:sp>
        <p:nvSpPr>
          <p:cNvPr id="232" name="CustomShape 2"/>
          <p:cNvSpPr/>
          <p:nvPr/>
        </p:nvSpPr>
        <p:spPr>
          <a:xfrm>
            <a:off x="817560" y="917640"/>
            <a:ext cx="8197920" cy="68040"/>
          </a:xfrm>
          <a:prstGeom prst="roundRect">
            <a:avLst>
              <a:gd name="adj" fmla="val 514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233" name="CustomShape 3"/>
          <p:cNvSpPr/>
          <p:nvPr/>
        </p:nvSpPr>
        <p:spPr>
          <a:xfrm>
            <a:off x="561960" y="1309680"/>
            <a:ext cx="1440" cy="3661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</a:t>
            </a:r>
            <a:endParaRPr/>
          </a:p>
        </p:txBody>
      </p:sp>
      <p:sp>
        <p:nvSpPr>
          <p:cNvPr id="234" name="CustomShape 4"/>
          <p:cNvSpPr/>
          <p:nvPr/>
        </p:nvSpPr>
        <p:spPr>
          <a:xfrm>
            <a:off x="357120" y="1649520"/>
            <a:ext cx="12488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And so; </a:t>
            </a:r>
            <a:endParaRPr/>
          </a:p>
        </p:txBody>
      </p:sp>
      <p:pic>
        <p:nvPicPr>
          <p:cNvPr id="235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1716120" y="1593720"/>
            <a:ext cx="3079800" cy="635040"/>
          </a:xfrm>
          <a:prstGeom prst="rect">
            <a:avLst/>
          </a:prstGeom>
          <a:ln>
            <a:noFill/>
          </a:ln>
        </p:spPr>
      </p:pic>
      <p:pic>
        <p:nvPicPr>
          <p:cNvPr id="236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5925960" y="1685880"/>
            <a:ext cx="2783160" cy="492120"/>
          </a:xfrm>
          <a:prstGeom prst="rect">
            <a:avLst/>
          </a:prstGeom>
          <a:ln>
            <a:noFill/>
          </a:ln>
        </p:spPr>
      </p:pic>
      <p:sp>
        <p:nvSpPr>
          <p:cNvPr id="237" name="CustomShape 5"/>
          <p:cNvSpPr/>
          <p:nvPr/>
        </p:nvSpPr>
        <p:spPr>
          <a:xfrm>
            <a:off x="509760" y="2824200"/>
            <a:ext cx="67824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So that on the energy eigenstates we have; </a:t>
            </a:r>
            <a:endParaRPr/>
          </a:p>
        </p:txBody>
      </p:sp>
      <p:pic>
        <p:nvPicPr>
          <p:cNvPr id="238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778120" y="3529080"/>
            <a:ext cx="3618000" cy="622080"/>
          </a:xfrm>
          <a:prstGeom prst="rect">
            <a:avLst/>
          </a:prstGeom>
          <a:ln>
            <a:noFill/>
          </a:ln>
        </p:spPr>
      </p:pic>
      <p:sp>
        <p:nvSpPr>
          <p:cNvPr id="239" name="CustomShape 6"/>
          <p:cNvSpPr/>
          <p:nvPr/>
        </p:nvSpPr>
        <p:spPr>
          <a:xfrm>
            <a:off x="628560" y="4643280"/>
            <a:ext cx="43761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Which for the ground state, </a:t>
            </a:r>
            <a:endParaRPr/>
          </a:p>
        </p:txBody>
      </p:sp>
      <p:pic>
        <p:nvPicPr>
          <p:cNvPr id="240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5284800" y="4545000"/>
            <a:ext cx="2998800" cy="490680"/>
          </a:xfrm>
          <a:prstGeom prst="rect">
            <a:avLst/>
          </a:prstGeom>
          <a:ln>
            <a:noFill/>
          </a:ln>
        </p:spPr>
      </p:pic>
      <p:pic>
        <p:nvPicPr>
          <p:cNvPr id="241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1714680" y="5092560"/>
            <a:ext cx="2760480" cy="487440"/>
          </a:xfrm>
          <a:prstGeom prst="rect">
            <a:avLst/>
          </a:prstGeom>
          <a:ln>
            <a:noFill/>
          </a:ln>
        </p:spPr>
      </p:pic>
      <p:sp>
        <p:nvSpPr>
          <p:cNvPr id="242" name="CustomShape 7"/>
          <p:cNvSpPr/>
          <p:nvPr/>
        </p:nvSpPr>
        <p:spPr>
          <a:xfrm>
            <a:off x="4676760" y="5153040"/>
            <a:ext cx="30686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with n=0 becomes, </a:t>
            </a:r>
            <a:endParaRPr/>
          </a:p>
        </p:txBody>
      </p:sp>
      <p:pic>
        <p:nvPicPr>
          <p:cNvPr id="243" name="" descr=""/>
          <p:cNvPicPr/>
          <p:nvPr/>
        </p:nvPicPr>
        <p:blipFill>
          <a:blip r:embed="rId6"/>
          <a:stretch>
            <a:fillRect/>
          </a:stretch>
        </p:blipFill>
        <p:spPr>
          <a:xfrm>
            <a:off x="3213000" y="5769000"/>
            <a:ext cx="3183120" cy="812880"/>
          </a:xfrm>
          <a:prstGeom prst="rect">
            <a:avLst/>
          </a:prstGeom>
          <a:ln>
            <a:noFill/>
          </a:ln>
        </p:spPr>
      </p:pic>
      <p:sp>
        <p:nvSpPr>
          <p:cNvPr id="244" name="CustomShape 8"/>
          <p:cNvSpPr/>
          <p:nvPr/>
        </p:nvSpPr>
        <p:spPr>
          <a:xfrm>
            <a:off x="152280" y="6684840"/>
            <a:ext cx="951948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Thus, the ground state saturates the Heisenberg uncertainty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bound...class discussion....</a:t>
            </a:r>
            <a:endParaRPr/>
          </a:p>
        </p:txBody>
      </p:sp>
      <p:sp>
        <p:nvSpPr>
          <p:cNvPr id="245" name="CustomShape 9"/>
          <p:cNvSpPr/>
          <p:nvPr/>
        </p:nvSpPr>
        <p:spPr>
          <a:xfrm>
            <a:off x="681120" y="5102280"/>
            <a:ext cx="8024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since</a:t>
            </a:r>
            <a:endParaRPr/>
          </a:p>
        </p:txBody>
      </p:sp>
    </p:spTree>
  </p:cSld>
  <p:timing>
    <p:tnLst>
      <p:par>
        <p:cTn id="37" dur="indefinite" restart="never" nodeType="tmRoot">
          <p:childTnLst>
            <p:seq>
              <p:cTn id="3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1508040" y="411120"/>
            <a:ext cx="52783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Classical Harmonic Oscillator</a:t>
            </a:r>
            <a:endParaRPr/>
          </a:p>
        </p:txBody>
      </p:sp>
      <p:sp>
        <p:nvSpPr>
          <p:cNvPr id="45" name="CustomShape 2"/>
          <p:cNvSpPr/>
          <p:nvPr/>
        </p:nvSpPr>
        <p:spPr>
          <a:xfrm>
            <a:off x="1521000" y="701640"/>
            <a:ext cx="5265720" cy="106560"/>
          </a:xfrm>
          <a:prstGeom prst="roundRect">
            <a:avLst>
              <a:gd name="adj" fmla="val 327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46" name="CustomShape 3"/>
          <p:cNvSpPr/>
          <p:nvPr/>
        </p:nvSpPr>
        <p:spPr>
          <a:xfrm>
            <a:off x="939960" y="1349280"/>
            <a:ext cx="54338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Archetype 1: Mass m on a spring K</a:t>
            </a:r>
            <a:endParaRPr/>
          </a:p>
        </p:txBody>
      </p:sp>
      <p:pic>
        <p:nvPicPr>
          <p:cNvPr id="47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328840" y="2565360"/>
            <a:ext cx="4375080" cy="939960"/>
          </a:xfrm>
          <a:prstGeom prst="rect">
            <a:avLst/>
          </a:prstGeom>
          <a:ln>
            <a:noFill/>
          </a:ln>
        </p:spPr>
      </p:pic>
      <p:sp>
        <p:nvSpPr>
          <p:cNvPr id="48" name="CustomShape 4"/>
          <p:cNvSpPr/>
          <p:nvPr/>
        </p:nvSpPr>
        <p:spPr>
          <a:xfrm>
            <a:off x="992160" y="3651120"/>
            <a:ext cx="908388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Archetype 2: A potential motion problem; motion near the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	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fixed point.</a:t>
            </a:r>
            <a:endParaRPr/>
          </a:p>
        </p:txBody>
      </p:sp>
      <p:pic>
        <p:nvPicPr>
          <p:cNvPr id="49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862360" y="1855800"/>
            <a:ext cx="3276360" cy="446040"/>
          </a:xfrm>
          <a:prstGeom prst="rect">
            <a:avLst/>
          </a:prstGeom>
          <a:ln>
            <a:noFill/>
          </a:ln>
        </p:spPr>
      </p:pic>
      <p:sp>
        <p:nvSpPr>
          <p:cNvPr id="50" name="CustomShape 5"/>
          <p:cNvSpPr/>
          <p:nvPr/>
        </p:nvSpPr>
        <p:spPr>
          <a:xfrm>
            <a:off x="7354800" y="1984320"/>
            <a:ext cx="19087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Hamiltonian</a:t>
            </a:r>
            <a:endParaRPr/>
          </a:p>
        </p:txBody>
      </p:sp>
      <p:pic>
        <p:nvPicPr>
          <p:cNvPr id="51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500200" y="4444920"/>
            <a:ext cx="4167360" cy="820800"/>
          </a:xfrm>
          <a:prstGeom prst="rect">
            <a:avLst/>
          </a:prstGeom>
          <a:ln>
            <a:noFill/>
          </a:ln>
        </p:spPr>
      </p:pic>
      <p:pic>
        <p:nvPicPr>
          <p:cNvPr id="52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3348000" y="3973680"/>
            <a:ext cx="409680" cy="485640"/>
          </a:xfrm>
          <a:prstGeom prst="rect">
            <a:avLst/>
          </a:prstGeom>
          <a:ln>
            <a:noFill/>
          </a:ln>
        </p:spPr>
      </p:pic>
      <p:pic>
        <p:nvPicPr>
          <p:cNvPr id="53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3862440" y="5443560"/>
            <a:ext cx="5979960" cy="563400"/>
          </a:xfrm>
          <a:prstGeom prst="rect">
            <a:avLst/>
          </a:prstGeom>
          <a:ln>
            <a:noFill/>
          </a:ln>
        </p:spPr>
      </p:pic>
      <p:pic>
        <p:nvPicPr>
          <p:cNvPr id="54" name="" descr=""/>
          <p:cNvPicPr/>
          <p:nvPr/>
        </p:nvPicPr>
        <p:blipFill>
          <a:blip r:embed="rId6"/>
          <a:stretch>
            <a:fillRect/>
          </a:stretch>
        </p:blipFill>
        <p:spPr>
          <a:xfrm>
            <a:off x="5489640" y="6200640"/>
            <a:ext cx="4471920" cy="677880"/>
          </a:xfrm>
          <a:prstGeom prst="rect">
            <a:avLst/>
          </a:prstGeom>
          <a:ln>
            <a:noFill/>
          </a:ln>
        </p:spPr>
      </p:pic>
      <p:sp>
        <p:nvSpPr>
          <p:cNvPr id="55" name="CustomShape 6"/>
          <p:cNvSpPr/>
          <p:nvPr/>
        </p:nvSpPr>
        <p:spPr>
          <a:xfrm>
            <a:off x="1044720" y="5675400"/>
            <a:ext cx="6775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with</a:t>
            </a:r>
            <a:endParaRPr/>
          </a:p>
        </p:txBody>
      </p:sp>
      <p:sp>
        <p:nvSpPr>
          <p:cNvPr id="56" name="CustomShape 7"/>
          <p:cNvSpPr/>
          <p:nvPr/>
        </p:nvSpPr>
        <p:spPr>
          <a:xfrm>
            <a:off x="1547640" y="7342200"/>
            <a:ext cx="27000" cy="355680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CustomShape 8"/>
          <p:cNvSpPr/>
          <p:nvPr/>
        </p:nvSpPr>
        <p:spPr>
          <a:xfrm>
            <a:off x="131760" y="7077240"/>
            <a:ext cx="97056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At fixed point, dV/dx = 0 so that H is approximately that of HO</a:t>
            </a:r>
            <a:endParaRPr/>
          </a:p>
        </p:txBody>
      </p:sp>
      <p:sp>
        <p:nvSpPr>
          <p:cNvPr id="58" name="CustomShape 9"/>
          <p:cNvSpPr/>
          <p:nvPr/>
        </p:nvSpPr>
        <p:spPr>
          <a:xfrm>
            <a:off x="1270080" y="396720"/>
            <a:ext cx="5781600" cy="355680"/>
          </a:xfrm>
          <a:prstGeom prst="rect">
            <a:avLst/>
          </a:prstGeom>
          <a:noFill/>
          <a:ln>
            <a:noFill/>
          </a:ln>
        </p:spPr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ustomShape 1"/>
          <p:cNvSpPr/>
          <p:nvPr/>
        </p:nvSpPr>
        <p:spPr>
          <a:xfrm>
            <a:off x="1819440" y="952560"/>
            <a:ext cx="48088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Classical Limit of the QHO</a:t>
            </a:r>
            <a:endParaRPr/>
          </a:p>
        </p:txBody>
      </p:sp>
      <p:sp>
        <p:nvSpPr>
          <p:cNvPr id="247" name="CustomShape 2"/>
          <p:cNvSpPr/>
          <p:nvPr/>
        </p:nvSpPr>
        <p:spPr>
          <a:xfrm>
            <a:off x="1735200" y="1327320"/>
            <a:ext cx="5018040" cy="101520"/>
          </a:xfrm>
          <a:prstGeom prst="roundRect">
            <a:avLst>
              <a:gd name="adj" fmla="val 337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248" name="CustomShape 3"/>
          <p:cNvSpPr/>
          <p:nvPr/>
        </p:nvSpPr>
        <p:spPr>
          <a:xfrm>
            <a:off x="1089000" y="1700280"/>
            <a:ext cx="872568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We will discuss in more detail the classical limit later in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in this course. It is not the </a:t>
            </a:r>
            <a:endParaRPr/>
          </a:p>
        </p:txBody>
      </p:sp>
      <p:pic>
        <p:nvPicPr>
          <p:cNvPr id="249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5375160" y="2073240"/>
            <a:ext cx="238320" cy="311040"/>
          </a:xfrm>
          <a:prstGeom prst="rect">
            <a:avLst/>
          </a:prstGeom>
          <a:ln>
            <a:noFill/>
          </a:ln>
        </p:spPr>
      </p:pic>
      <p:sp>
        <p:nvSpPr>
          <p:cNvPr id="250" name="Line 4"/>
          <p:cNvSpPr/>
          <p:nvPr/>
        </p:nvSpPr>
        <p:spPr>
          <a:xfrm>
            <a:off x="5732640" y="2244600"/>
            <a:ext cx="612720" cy="180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251" name="CustomShape 5"/>
          <p:cNvSpPr/>
          <p:nvPr/>
        </p:nvSpPr>
        <p:spPr>
          <a:xfrm>
            <a:off x="6480000" y="2057400"/>
            <a:ext cx="31950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0 limit, although we </a:t>
            </a:r>
            <a:endParaRPr/>
          </a:p>
        </p:txBody>
      </p:sp>
      <p:sp>
        <p:nvSpPr>
          <p:cNvPr id="252" name="CustomShape 6"/>
          <p:cNvSpPr/>
          <p:nvPr/>
        </p:nvSpPr>
        <p:spPr>
          <a:xfrm>
            <a:off x="1020600" y="2584440"/>
            <a:ext cx="32742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typically think about </a:t>
            </a:r>
            <a:endParaRPr/>
          </a:p>
        </p:txBody>
      </p:sp>
      <p:pic>
        <p:nvPicPr>
          <p:cNvPr id="253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4371840" y="2583000"/>
            <a:ext cx="238320" cy="311040"/>
          </a:xfrm>
          <a:prstGeom prst="rect">
            <a:avLst/>
          </a:prstGeom>
          <a:ln>
            <a:noFill/>
          </a:ln>
        </p:spPr>
      </p:pic>
      <p:sp>
        <p:nvSpPr>
          <p:cNvPr id="254" name="CustomShape 7"/>
          <p:cNvSpPr/>
          <p:nvPr/>
        </p:nvSpPr>
        <p:spPr>
          <a:xfrm>
            <a:off x="4846680" y="2585880"/>
            <a:ext cx="45043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as setting the scale at which </a:t>
            </a:r>
            <a:endParaRPr/>
          </a:p>
        </p:txBody>
      </p:sp>
      <p:sp>
        <p:nvSpPr>
          <p:cNvPr id="255" name="CustomShape 8"/>
          <p:cNvSpPr/>
          <p:nvPr/>
        </p:nvSpPr>
        <p:spPr>
          <a:xfrm>
            <a:off x="1020600" y="3232080"/>
            <a:ext cx="60418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our classical description breaks down. </a:t>
            </a:r>
            <a:endParaRPr/>
          </a:p>
        </p:txBody>
      </p:sp>
      <p:sp>
        <p:nvSpPr>
          <p:cNvPr id="256" name="CustomShape 9"/>
          <p:cNvSpPr/>
          <p:nvPr/>
        </p:nvSpPr>
        <p:spPr>
          <a:xfrm>
            <a:off x="7042320" y="3232080"/>
            <a:ext cx="25581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We will see later</a:t>
            </a:r>
            <a:endParaRPr/>
          </a:p>
        </p:txBody>
      </p:sp>
      <p:sp>
        <p:nvSpPr>
          <p:cNvPr id="257" name="CustomShape 10"/>
          <p:cNvSpPr/>
          <p:nvPr/>
        </p:nvSpPr>
        <p:spPr>
          <a:xfrm>
            <a:off x="1003320" y="3759120"/>
            <a:ext cx="860220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that, actually, the classical limit of quantum mechanics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is the large n limit (large quantum number). </a:t>
            </a:r>
            <a:endParaRPr/>
          </a:p>
        </p:txBody>
      </p:sp>
      <p:sp>
        <p:nvSpPr>
          <p:cNvPr id="258" name="CustomShape 11"/>
          <p:cNvSpPr/>
          <p:nvPr/>
        </p:nvSpPr>
        <p:spPr>
          <a:xfrm>
            <a:off x="1054080" y="5086440"/>
            <a:ext cx="862344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In that limit the QHO energy eigenfunctions probability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density has a classical envelope; </a:t>
            </a:r>
            <a:endParaRPr/>
          </a:p>
        </p:txBody>
      </p:sp>
      <p:sp>
        <p:nvSpPr>
          <p:cNvPr id="259" name="CustomShape 12"/>
          <p:cNvSpPr/>
          <p:nvPr/>
        </p:nvSpPr>
        <p:spPr>
          <a:xfrm>
            <a:off x="1139760" y="7058160"/>
            <a:ext cx="88747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(</a:t>
            </a:r>
            <a:r>
              <a:rPr lang="en-GB" sz="2400">
                <a:solidFill>
                  <a:srgbClr val="dc2300"/>
                </a:solidFill>
                <a:latin typeface="Bitstream Vera Serif"/>
              </a:rPr>
              <a:t>Class Discussion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) Classical limit and the Quantum virial </a:t>
            </a:r>
            <a:endParaRPr/>
          </a:p>
        </p:txBody>
      </p:sp>
      <p:pic>
        <p:nvPicPr>
          <p:cNvPr id="260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627280" y="5973840"/>
            <a:ext cx="4530600" cy="879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9" dur="indefinite" restart="never" nodeType="tmRoot">
          <p:childTnLst>
            <p:seq>
              <p:cTn id="4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CustomShape 1"/>
          <p:cNvSpPr/>
          <p:nvPr/>
        </p:nvSpPr>
        <p:spPr>
          <a:xfrm>
            <a:off x="1495440" y="939960"/>
            <a:ext cx="6381720" cy="10753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Comparison of Quantum Probability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(In n=20 state) and  Classical Probability</a:t>
            </a:r>
            <a:endParaRPr/>
          </a:p>
          <a:p>
            <a:pPr>
              <a:lnSpc>
                <a:spcPct val="97000"/>
              </a:lnSpc>
            </a:pPr>
            <a:endParaRPr/>
          </a:p>
        </p:txBody>
      </p:sp>
      <p:sp>
        <p:nvSpPr>
          <p:cNvPr id="262" name="CustomShape 2"/>
          <p:cNvSpPr/>
          <p:nvPr/>
        </p:nvSpPr>
        <p:spPr>
          <a:xfrm>
            <a:off x="1428840" y="1693800"/>
            <a:ext cx="6456240" cy="66600"/>
          </a:xfrm>
          <a:prstGeom prst="roundRect">
            <a:avLst>
              <a:gd name="adj" fmla="val 514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pic>
        <p:nvPicPr>
          <p:cNvPr id="263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793800" y="2054160"/>
            <a:ext cx="8069040" cy="6505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1" dur="indefinite" restart="never" nodeType="tmRoot">
          <p:childTnLst>
            <p:seq>
              <p:cTn id="4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CustomShape 1"/>
          <p:cNvSpPr/>
          <p:nvPr/>
        </p:nvSpPr>
        <p:spPr>
          <a:xfrm>
            <a:off x="1581120" y="681120"/>
            <a:ext cx="68436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QHO done again...Operator formulation</a:t>
            </a:r>
            <a:endParaRPr/>
          </a:p>
        </p:txBody>
      </p:sp>
      <p:sp>
        <p:nvSpPr>
          <p:cNvPr id="265" name="CustomShape 2"/>
          <p:cNvSpPr/>
          <p:nvPr/>
        </p:nvSpPr>
        <p:spPr>
          <a:xfrm>
            <a:off x="1446120" y="1104840"/>
            <a:ext cx="7042320" cy="85680"/>
          </a:xfrm>
          <a:prstGeom prst="roundRect">
            <a:avLst>
              <a:gd name="adj" fmla="val 400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266" name="CustomShape 3"/>
          <p:cNvSpPr/>
          <p:nvPr/>
        </p:nvSpPr>
        <p:spPr>
          <a:xfrm>
            <a:off x="492120" y="1395360"/>
            <a:ext cx="9444960" cy="32029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Now that we have solved the QHO and studied aspects of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solution and displayed evidence that it actually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corresponds with the classical HO, we now rederive the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QHO in from a more abstract, algebraic (and more useful!)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point of view. </a:t>
            </a:r>
            <a:endParaRPr/>
          </a:p>
          <a:p>
            <a:pPr>
              <a:lnSpc>
                <a:spcPct val="97000"/>
              </a:lnSpc>
            </a:pP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This is not just repackaging; it will be key to undertstanding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more aspects of the classical limit and is also the basis of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idea of what a particle is in quantum field theory. </a:t>
            </a:r>
            <a:endParaRPr/>
          </a:p>
        </p:txBody>
      </p:sp>
      <p:pic>
        <p:nvPicPr>
          <p:cNvPr id="267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3584520" y="4956120"/>
            <a:ext cx="2011320" cy="538200"/>
          </a:xfrm>
          <a:prstGeom prst="rect">
            <a:avLst/>
          </a:prstGeom>
          <a:ln>
            <a:noFill/>
          </a:ln>
        </p:spPr>
      </p:pic>
      <p:sp>
        <p:nvSpPr>
          <p:cNvPr id="268" name="CustomShape 4"/>
          <p:cNvSpPr/>
          <p:nvPr/>
        </p:nvSpPr>
        <p:spPr>
          <a:xfrm>
            <a:off x="628560" y="4967280"/>
            <a:ext cx="18525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Start  with; </a:t>
            </a:r>
            <a:endParaRPr/>
          </a:p>
        </p:txBody>
      </p:sp>
      <p:sp>
        <p:nvSpPr>
          <p:cNvPr id="269" name="CustomShape 5"/>
          <p:cNvSpPr/>
          <p:nvPr/>
        </p:nvSpPr>
        <p:spPr>
          <a:xfrm>
            <a:off x="816120" y="6037200"/>
            <a:ext cx="18248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and define: </a:t>
            </a:r>
            <a:endParaRPr/>
          </a:p>
        </p:txBody>
      </p:sp>
      <p:pic>
        <p:nvPicPr>
          <p:cNvPr id="270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4044960" y="5985000"/>
            <a:ext cx="4051440" cy="734760"/>
          </a:xfrm>
          <a:prstGeom prst="rect">
            <a:avLst/>
          </a:prstGeom>
          <a:ln>
            <a:noFill/>
          </a:ln>
        </p:spPr>
      </p:pic>
      <p:pic>
        <p:nvPicPr>
          <p:cNvPr id="271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3795840" y="6729480"/>
            <a:ext cx="4556160" cy="7030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3" dur="indefinite" restart="never" nodeType="tmRoot">
          <p:childTnLst>
            <p:seq>
              <p:cTn id="4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CustomShape 1"/>
          <p:cNvSpPr/>
          <p:nvPr/>
        </p:nvSpPr>
        <p:spPr>
          <a:xfrm>
            <a:off x="1581120" y="681120"/>
            <a:ext cx="68436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QHO done again...Operator formulation</a:t>
            </a:r>
            <a:endParaRPr/>
          </a:p>
        </p:txBody>
      </p:sp>
      <p:sp>
        <p:nvSpPr>
          <p:cNvPr id="273" name="CustomShape 2"/>
          <p:cNvSpPr/>
          <p:nvPr/>
        </p:nvSpPr>
        <p:spPr>
          <a:xfrm>
            <a:off x="1446120" y="1104840"/>
            <a:ext cx="7042320" cy="85680"/>
          </a:xfrm>
          <a:prstGeom prst="roundRect">
            <a:avLst>
              <a:gd name="adj" fmla="val 400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pic>
        <p:nvPicPr>
          <p:cNvPr id="274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914400" y="3220920"/>
            <a:ext cx="2011320" cy="538200"/>
          </a:xfrm>
          <a:prstGeom prst="rect">
            <a:avLst/>
          </a:prstGeom>
          <a:ln>
            <a:noFill/>
          </a:ln>
        </p:spPr>
      </p:pic>
      <p:pic>
        <p:nvPicPr>
          <p:cNvPr id="275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4624560" y="1511280"/>
            <a:ext cx="4051080" cy="735120"/>
          </a:xfrm>
          <a:prstGeom prst="rect">
            <a:avLst/>
          </a:prstGeom>
          <a:ln>
            <a:noFill/>
          </a:ln>
        </p:spPr>
      </p:pic>
      <p:pic>
        <p:nvPicPr>
          <p:cNvPr id="276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4630680" y="2290680"/>
            <a:ext cx="4556160" cy="703440"/>
          </a:xfrm>
          <a:prstGeom prst="rect">
            <a:avLst/>
          </a:prstGeom>
          <a:ln>
            <a:noFill/>
          </a:ln>
        </p:spPr>
      </p:pic>
      <p:sp>
        <p:nvSpPr>
          <p:cNvPr id="277" name="CustomShape 3"/>
          <p:cNvSpPr/>
          <p:nvPr/>
        </p:nvSpPr>
        <p:spPr>
          <a:xfrm>
            <a:off x="3792600" y="3265560"/>
            <a:ext cx="23475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then becomes; </a:t>
            </a:r>
            <a:endParaRPr/>
          </a:p>
        </p:txBody>
      </p:sp>
      <p:pic>
        <p:nvPicPr>
          <p:cNvPr id="278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6624720" y="3255840"/>
            <a:ext cx="2595600" cy="655920"/>
          </a:xfrm>
          <a:prstGeom prst="rect">
            <a:avLst/>
          </a:prstGeom>
          <a:ln>
            <a:noFill/>
          </a:ln>
        </p:spPr>
      </p:pic>
      <p:pic>
        <p:nvPicPr>
          <p:cNvPr id="279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1781280" y="4264200"/>
            <a:ext cx="4154400" cy="1331640"/>
          </a:xfrm>
          <a:prstGeom prst="rect">
            <a:avLst/>
          </a:prstGeom>
          <a:ln>
            <a:noFill/>
          </a:ln>
        </p:spPr>
      </p:pic>
      <p:pic>
        <p:nvPicPr>
          <p:cNvPr id="280" name="" descr=""/>
          <p:cNvPicPr/>
          <p:nvPr/>
        </p:nvPicPr>
        <p:blipFill>
          <a:blip r:embed="rId6"/>
          <a:stretch>
            <a:fillRect/>
          </a:stretch>
        </p:blipFill>
        <p:spPr>
          <a:xfrm>
            <a:off x="1604880" y="5472000"/>
            <a:ext cx="4484880" cy="1365480"/>
          </a:xfrm>
          <a:prstGeom prst="rect">
            <a:avLst/>
          </a:prstGeom>
          <a:ln>
            <a:noFill/>
          </a:ln>
        </p:spPr>
      </p:pic>
      <p:sp>
        <p:nvSpPr>
          <p:cNvPr id="281" name="CustomShape 4"/>
          <p:cNvSpPr/>
          <p:nvPr/>
        </p:nvSpPr>
        <p:spPr>
          <a:xfrm>
            <a:off x="425520" y="3962520"/>
            <a:ext cx="34678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we can invert these as</a:t>
            </a:r>
            <a:endParaRPr/>
          </a:p>
        </p:txBody>
      </p:sp>
      <p:pic>
        <p:nvPicPr>
          <p:cNvPr id="282" name="" descr=""/>
          <p:cNvPicPr/>
          <p:nvPr/>
        </p:nvPicPr>
        <p:blipFill>
          <a:blip r:embed="rId7"/>
          <a:stretch>
            <a:fillRect/>
          </a:stretch>
        </p:blipFill>
        <p:spPr>
          <a:xfrm>
            <a:off x="6140520" y="6735600"/>
            <a:ext cx="3503520" cy="646200"/>
          </a:xfrm>
          <a:prstGeom prst="rect">
            <a:avLst/>
          </a:prstGeom>
          <a:ln>
            <a:noFill/>
          </a:ln>
        </p:spPr>
      </p:pic>
      <p:pic>
        <p:nvPicPr>
          <p:cNvPr id="283" name="" descr=""/>
          <p:cNvPicPr/>
          <p:nvPr/>
        </p:nvPicPr>
        <p:blipFill>
          <a:blip r:embed="rId8"/>
          <a:stretch>
            <a:fillRect/>
          </a:stretch>
        </p:blipFill>
        <p:spPr>
          <a:xfrm>
            <a:off x="596880" y="6796080"/>
            <a:ext cx="3638520" cy="636480"/>
          </a:xfrm>
          <a:prstGeom prst="rect">
            <a:avLst/>
          </a:prstGeom>
          <a:ln>
            <a:noFill/>
          </a:ln>
        </p:spPr>
      </p:pic>
      <p:sp>
        <p:nvSpPr>
          <p:cNvPr id="284" name="CustomShape 5"/>
          <p:cNvSpPr/>
          <p:nvPr/>
        </p:nvSpPr>
        <p:spPr>
          <a:xfrm>
            <a:off x="306360" y="6411960"/>
            <a:ext cx="9716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Then, </a:t>
            </a:r>
            <a:endParaRPr/>
          </a:p>
        </p:txBody>
      </p:sp>
      <p:sp>
        <p:nvSpPr>
          <p:cNvPr id="285" name="Line 6"/>
          <p:cNvSpPr/>
          <p:nvPr/>
        </p:nvSpPr>
        <p:spPr>
          <a:xfrm>
            <a:off x="4592520" y="7143840"/>
            <a:ext cx="1173240" cy="144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286" name="CustomShape 7"/>
          <p:cNvSpPr/>
          <p:nvPr/>
        </p:nvSpPr>
        <p:spPr>
          <a:xfrm>
            <a:off x="6566040" y="5800680"/>
            <a:ext cx="301968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Then can write the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hamiltonian as ; </a:t>
            </a:r>
            <a:endParaRPr/>
          </a:p>
        </p:txBody>
      </p:sp>
    </p:spTree>
  </p:cSld>
  <p:timing>
    <p:tnLst>
      <p:par>
        <p:cTn id="45" dur="indefinite" restart="never" nodeType="tmRoot">
          <p:childTnLst>
            <p:seq>
              <p:cTn id="4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CustomShape 1"/>
          <p:cNvSpPr/>
          <p:nvPr/>
        </p:nvSpPr>
        <p:spPr>
          <a:xfrm>
            <a:off x="1581120" y="681120"/>
            <a:ext cx="68436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QHO done again...Operator formulation</a:t>
            </a:r>
            <a:endParaRPr/>
          </a:p>
        </p:txBody>
      </p:sp>
      <p:sp>
        <p:nvSpPr>
          <p:cNvPr id="288" name="CustomShape 2"/>
          <p:cNvSpPr/>
          <p:nvPr/>
        </p:nvSpPr>
        <p:spPr>
          <a:xfrm>
            <a:off x="1446120" y="1106640"/>
            <a:ext cx="7042320" cy="85680"/>
          </a:xfrm>
          <a:prstGeom prst="roundRect">
            <a:avLst>
              <a:gd name="adj" fmla="val 400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pic>
        <p:nvPicPr>
          <p:cNvPr id="289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696960" y="1604880"/>
            <a:ext cx="2636640" cy="981000"/>
          </a:xfrm>
          <a:prstGeom prst="rect">
            <a:avLst/>
          </a:prstGeom>
          <a:ln>
            <a:noFill/>
          </a:ln>
        </p:spPr>
      </p:pic>
      <p:pic>
        <p:nvPicPr>
          <p:cNvPr id="290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308320" y="2909880"/>
            <a:ext cx="1235160" cy="338040"/>
          </a:xfrm>
          <a:prstGeom prst="rect">
            <a:avLst/>
          </a:prstGeom>
          <a:ln>
            <a:noFill/>
          </a:ln>
        </p:spPr>
      </p:pic>
      <p:pic>
        <p:nvPicPr>
          <p:cNvPr id="291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7053120" y="5021280"/>
            <a:ext cx="2414880" cy="384120"/>
          </a:xfrm>
          <a:prstGeom prst="rect">
            <a:avLst/>
          </a:prstGeom>
          <a:ln>
            <a:noFill/>
          </a:ln>
        </p:spPr>
      </p:pic>
      <p:sp>
        <p:nvSpPr>
          <p:cNvPr id="292" name="Line 3"/>
          <p:cNvSpPr/>
          <p:nvPr/>
        </p:nvSpPr>
        <p:spPr>
          <a:xfrm>
            <a:off x="1025640" y="3435480"/>
            <a:ext cx="5783040" cy="306072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pic>
        <p:nvPicPr>
          <p:cNvPr id="293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3659040" y="3578400"/>
            <a:ext cx="2816280" cy="438120"/>
          </a:xfrm>
          <a:prstGeom prst="rect">
            <a:avLst/>
          </a:prstGeom>
          <a:ln>
            <a:noFill/>
          </a:ln>
        </p:spPr>
      </p:pic>
      <p:pic>
        <p:nvPicPr>
          <p:cNvPr id="294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5848200" y="4457880"/>
            <a:ext cx="1481400" cy="320400"/>
          </a:xfrm>
          <a:prstGeom prst="rect">
            <a:avLst/>
          </a:prstGeom>
          <a:ln>
            <a:noFill/>
          </a:ln>
        </p:spPr>
      </p:pic>
      <p:sp>
        <p:nvSpPr>
          <p:cNvPr id="295" name="CustomShape 4"/>
          <p:cNvSpPr/>
          <p:nvPr/>
        </p:nvSpPr>
        <p:spPr>
          <a:xfrm>
            <a:off x="3782880" y="1944720"/>
            <a:ext cx="52707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As an operator on position basis...</a:t>
            </a:r>
            <a:endParaRPr/>
          </a:p>
        </p:txBody>
      </p:sp>
    </p:spTree>
  </p:cSld>
  <p:timing>
    <p:tnLst>
      <p:par>
        <p:cTn id="47" dur="indefinite" restart="never" nodeType="tmRoot">
          <p:childTnLst>
            <p:seq>
              <p:cTn id="4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CustomShape 1"/>
          <p:cNvSpPr/>
          <p:nvPr/>
        </p:nvSpPr>
        <p:spPr>
          <a:xfrm>
            <a:off x="1581120" y="681120"/>
            <a:ext cx="68436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QHO done again...Operator formulation</a:t>
            </a:r>
            <a:endParaRPr/>
          </a:p>
        </p:txBody>
      </p:sp>
      <p:sp>
        <p:nvSpPr>
          <p:cNvPr id="297" name="CustomShape 2"/>
          <p:cNvSpPr/>
          <p:nvPr/>
        </p:nvSpPr>
        <p:spPr>
          <a:xfrm>
            <a:off x="1446120" y="1106640"/>
            <a:ext cx="7042320" cy="85680"/>
          </a:xfrm>
          <a:prstGeom prst="roundRect">
            <a:avLst>
              <a:gd name="adj" fmla="val 400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pic>
        <p:nvPicPr>
          <p:cNvPr id="298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6012000" y="1494000"/>
            <a:ext cx="631800" cy="347400"/>
          </a:xfrm>
          <a:prstGeom prst="rect">
            <a:avLst/>
          </a:prstGeom>
          <a:ln>
            <a:noFill/>
          </a:ln>
        </p:spPr>
      </p:pic>
      <p:sp>
        <p:nvSpPr>
          <p:cNvPr id="299" name="CustomShape 3"/>
          <p:cNvSpPr/>
          <p:nvPr/>
        </p:nvSpPr>
        <p:spPr>
          <a:xfrm>
            <a:off x="800280" y="1496880"/>
            <a:ext cx="51548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Can Build up higher level states, </a:t>
            </a:r>
            <a:endParaRPr/>
          </a:p>
        </p:txBody>
      </p:sp>
      <p:sp>
        <p:nvSpPr>
          <p:cNvPr id="300" name="CustomShape 4"/>
          <p:cNvSpPr/>
          <p:nvPr/>
        </p:nvSpPr>
        <p:spPr>
          <a:xfrm>
            <a:off x="6888240" y="1461960"/>
            <a:ext cx="25336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from |0&gt; state...</a:t>
            </a:r>
            <a:endParaRPr/>
          </a:p>
        </p:txBody>
      </p:sp>
      <p:pic>
        <p:nvPicPr>
          <p:cNvPr id="301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424160" y="2755800"/>
            <a:ext cx="3287520" cy="542880"/>
          </a:xfrm>
          <a:prstGeom prst="rect">
            <a:avLst/>
          </a:prstGeom>
          <a:ln>
            <a:noFill/>
          </a:ln>
        </p:spPr>
      </p:pic>
      <p:pic>
        <p:nvPicPr>
          <p:cNvPr id="302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5310360" y="2716200"/>
            <a:ext cx="3875040" cy="531720"/>
          </a:xfrm>
          <a:prstGeom prst="rect">
            <a:avLst/>
          </a:prstGeom>
          <a:ln>
            <a:noFill/>
          </a:ln>
        </p:spPr>
      </p:pic>
      <p:sp>
        <p:nvSpPr>
          <p:cNvPr id="303" name="CustomShape 5"/>
          <p:cNvSpPr/>
          <p:nvPr/>
        </p:nvSpPr>
        <p:spPr>
          <a:xfrm>
            <a:off x="884160" y="2398680"/>
            <a:ext cx="8542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Note:</a:t>
            </a:r>
            <a:endParaRPr/>
          </a:p>
        </p:txBody>
      </p:sp>
      <p:sp>
        <p:nvSpPr>
          <p:cNvPr id="304" name="CustomShape 6"/>
          <p:cNvSpPr/>
          <p:nvPr/>
        </p:nvSpPr>
        <p:spPr>
          <a:xfrm>
            <a:off x="969840" y="3622680"/>
            <a:ext cx="45025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Implements the commutator </a:t>
            </a:r>
            <a:endParaRPr/>
          </a:p>
        </p:txBody>
      </p:sp>
      <p:pic>
        <p:nvPicPr>
          <p:cNvPr id="305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5722920" y="3562200"/>
            <a:ext cx="1762200" cy="452520"/>
          </a:xfrm>
          <a:prstGeom prst="rect">
            <a:avLst/>
          </a:prstGeom>
          <a:ln>
            <a:noFill/>
          </a:ln>
        </p:spPr>
      </p:pic>
      <p:sp>
        <p:nvSpPr>
          <p:cNvPr id="306" name="CustomShape 7"/>
          <p:cNvSpPr/>
          <p:nvPr/>
        </p:nvSpPr>
        <p:spPr>
          <a:xfrm>
            <a:off x="7840800" y="3639960"/>
            <a:ext cx="11408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On the </a:t>
            </a:r>
            <a:endParaRPr/>
          </a:p>
        </p:txBody>
      </p:sp>
      <p:sp>
        <p:nvSpPr>
          <p:cNvPr id="307" name="CustomShape 8"/>
          <p:cNvSpPr/>
          <p:nvPr/>
        </p:nvSpPr>
        <p:spPr>
          <a:xfrm>
            <a:off x="1071720" y="4116240"/>
            <a:ext cx="49215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Hilbert space formed by all the </a:t>
            </a:r>
            <a:endParaRPr/>
          </a:p>
        </p:txBody>
      </p:sp>
      <p:pic>
        <p:nvPicPr>
          <p:cNvPr id="308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6012000" y="4129200"/>
            <a:ext cx="631800" cy="347400"/>
          </a:xfrm>
          <a:prstGeom prst="rect">
            <a:avLst/>
          </a:prstGeom>
          <a:ln>
            <a:noFill/>
          </a:ln>
        </p:spPr>
      </p:pic>
      <p:pic>
        <p:nvPicPr>
          <p:cNvPr id="309" name="" descr=""/>
          <p:cNvPicPr/>
          <p:nvPr/>
        </p:nvPicPr>
        <p:blipFill>
          <a:blip r:embed="rId6"/>
          <a:stretch>
            <a:fillRect/>
          </a:stretch>
        </p:blipFill>
        <p:spPr>
          <a:xfrm>
            <a:off x="7790040" y="4141800"/>
            <a:ext cx="237960" cy="255600"/>
          </a:xfrm>
          <a:prstGeom prst="rect">
            <a:avLst/>
          </a:prstGeom>
          <a:ln>
            <a:noFill/>
          </a:ln>
        </p:spPr>
      </p:pic>
      <p:sp>
        <p:nvSpPr>
          <p:cNvPr id="310" name="CustomShape 9"/>
          <p:cNvSpPr/>
          <p:nvPr/>
        </p:nvSpPr>
        <p:spPr>
          <a:xfrm>
            <a:off x="8248680" y="4098960"/>
            <a:ext cx="16239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runs from </a:t>
            </a:r>
            <a:endParaRPr/>
          </a:p>
        </p:txBody>
      </p:sp>
      <p:sp>
        <p:nvSpPr>
          <p:cNvPr id="311" name="CustomShape 10"/>
          <p:cNvSpPr/>
          <p:nvPr/>
        </p:nvSpPr>
        <p:spPr>
          <a:xfrm>
            <a:off x="1104840" y="4592520"/>
            <a:ext cx="52340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0 to infinty and is integer valued. </a:t>
            </a:r>
            <a:endParaRPr/>
          </a:p>
        </p:txBody>
      </p:sp>
    </p:spTree>
  </p:cSld>
  <p:timing>
    <p:tnLst>
      <p:par>
        <p:cTn id="49" dur="indefinite" restart="never" nodeType="tmRoot">
          <p:childTnLst>
            <p:seq>
              <p:cTn id="5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CustomShape 1"/>
          <p:cNvSpPr/>
          <p:nvPr/>
        </p:nvSpPr>
        <p:spPr>
          <a:xfrm>
            <a:off x="1581120" y="681120"/>
            <a:ext cx="68436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QHO done again...Operator formulation</a:t>
            </a:r>
            <a:endParaRPr/>
          </a:p>
        </p:txBody>
      </p:sp>
      <p:sp>
        <p:nvSpPr>
          <p:cNvPr id="313" name="CustomShape 2"/>
          <p:cNvSpPr/>
          <p:nvPr/>
        </p:nvSpPr>
        <p:spPr>
          <a:xfrm>
            <a:off x="1446120" y="1106640"/>
            <a:ext cx="7042320" cy="85680"/>
          </a:xfrm>
          <a:prstGeom prst="roundRect">
            <a:avLst>
              <a:gd name="adj" fmla="val 400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pic>
        <p:nvPicPr>
          <p:cNvPr id="314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6012000" y="1494000"/>
            <a:ext cx="631800" cy="347400"/>
          </a:xfrm>
          <a:prstGeom prst="rect">
            <a:avLst/>
          </a:prstGeom>
          <a:ln>
            <a:noFill/>
          </a:ln>
        </p:spPr>
      </p:pic>
      <p:sp>
        <p:nvSpPr>
          <p:cNvPr id="315" name="CustomShape 3"/>
          <p:cNvSpPr/>
          <p:nvPr/>
        </p:nvSpPr>
        <p:spPr>
          <a:xfrm>
            <a:off x="800280" y="1496880"/>
            <a:ext cx="51548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Can Build up higher level states, </a:t>
            </a:r>
            <a:endParaRPr/>
          </a:p>
        </p:txBody>
      </p:sp>
      <p:sp>
        <p:nvSpPr>
          <p:cNvPr id="316" name="CustomShape 4"/>
          <p:cNvSpPr/>
          <p:nvPr/>
        </p:nvSpPr>
        <p:spPr>
          <a:xfrm>
            <a:off x="6888240" y="1461960"/>
            <a:ext cx="25336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from |0&gt; state...</a:t>
            </a:r>
            <a:endParaRPr/>
          </a:p>
        </p:txBody>
      </p:sp>
      <p:pic>
        <p:nvPicPr>
          <p:cNvPr id="31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289160" y="2841480"/>
            <a:ext cx="3287520" cy="543240"/>
          </a:xfrm>
          <a:prstGeom prst="rect">
            <a:avLst/>
          </a:prstGeom>
          <a:ln>
            <a:noFill/>
          </a:ln>
        </p:spPr>
      </p:pic>
      <p:pic>
        <p:nvPicPr>
          <p:cNvPr id="318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5327640" y="2751120"/>
            <a:ext cx="3875040" cy="531720"/>
          </a:xfrm>
          <a:prstGeom prst="rect">
            <a:avLst/>
          </a:prstGeom>
          <a:ln>
            <a:noFill/>
          </a:ln>
        </p:spPr>
      </p:pic>
      <p:sp>
        <p:nvSpPr>
          <p:cNvPr id="319" name="CustomShape 5"/>
          <p:cNvSpPr/>
          <p:nvPr/>
        </p:nvSpPr>
        <p:spPr>
          <a:xfrm>
            <a:off x="884160" y="2398680"/>
            <a:ext cx="8542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Note:</a:t>
            </a:r>
            <a:endParaRPr/>
          </a:p>
        </p:txBody>
      </p:sp>
      <p:sp>
        <p:nvSpPr>
          <p:cNvPr id="320" name="CustomShape 6"/>
          <p:cNvSpPr/>
          <p:nvPr/>
        </p:nvSpPr>
        <p:spPr>
          <a:xfrm>
            <a:off x="969840" y="3622680"/>
            <a:ext cx="45025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Implements the commutator </a:t>
            </a:r>
            <a:endParaRPr/>
          </a:p>
        </p:txBody>
      </p:sp>
      <p:pic>
        <p:nvPicPr>
          <p:cNvPr id="321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5722920" y="3562200"/>
            <a:ext cx="1762200" cy="452520"/>
          </a:xfrm>
          <a:prstGeom prst="rect">
            <a:avLst/>
          </a:prstGeom>
          <a:ln>
            <a:noFill/>
          </a:ln>
        </p:spPr>
      </p:pic>
      <p:sp>
        <p:nvSpPr>
          <p:cNvPr id="322" name="CustomShape 7"/>
          <p:cNvSpPr/>
          <p:nvPr/>
        </p:nvSpPr>
        <p:spPr>
          <a:xfrm>
            <a:off x="7840800" y="3639960"/>
            <a:ext cx="11408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On the </a:t>
            </a:r>
            <a:endParaRPr/>
          </a:p>
        </p:txBody>
      </p:sp>
      <p:sp>
        <p:nvSpPr>
          <p:cNvPr id="323" name="CustomShape 8"/>
          <p:cNvSpPr/>
          <p:nvPr/>
        </p:nvSpPr>
        <p:spPr>
          <a:xfrm>
            <a:off x="1071720" y="4116240"/>
            <a:ext cx="49215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Hilbert space formed by all the </a:t>
            </a:r>
            <a:endParaRPr/>
          </a:p>
        </p:txBody>
      </p:sp>
      <p:pic>
        <p:nvPicPr>
          <p:cNvPr id="324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6012000" y="4129200"/>
            <a:ext cx="631800" cy="347400"/>
          </a:xfrm>
          <a:prstGeom prst="rect">
            <a:avLst/>
          </a:prstGeom>
          <a:ln>
            <a:noFill/>
          </a:ln>
        </p:spPr>
      </p:pic>
      <p:pic>
        <p:nvPicPr>
          <p:cNvPr id="325" name="" descr=""/>
          <p:cNvPicPr/>
          <p:nvPr/>
        </p:nvPicPr>
        <p:blipFill>
          <a:blip r:embed="rId6"/>
          <a:stretch>
            <a:fillRect/>
          </a:stretch>
        </p:blipFill>
        <p:spPr>
          <a:xfrm>
            <a:off x="7790040" y="4141800"/>
            <a:ext cx="237960" cy="255600"/>
          </a:xfrm>
          <a:prstGeom prst="rect">
            <a:avLst/>
          </a:prstGeom>
          <a:ln>
            <a:noFill/>
          </a:ln>
        </p:spPr>
      </p:pic>
      <p:sp>
        <p:nvSpPr>
          <p:cNvPr id="326" name="CustomShape 9"/>
          <p:cNvSpPr/>
          <p:nvPr/>
        </p:nvSpPr>
        <p:spPr>
          <a:xfrm>
            <a:off x="8248680" y="4098960"/>
            <a:ext cx="16239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runs from </a:t>
            </a:r>
            <a:endParaRPr/>
          </a:p>
        </p:txBody>
      </p:sp>
      <p:sp>
        <p:nvSpPr>
          <p:cNvPr id="327" name="CustomShape 10"/>
          <p:cNvSpPr/>
          <p:nvPr/>
        </p:nvSpPr>
        <p:spPr>
          <a:xfrm>
            <a:off x="1104840" y="4592520"/>
            <a:ext cx="53316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0 to infinity and is integer valued. </a:t>
            </a:r>
            <a:endParaRPr/>
          </a:p>
        </p:txBody>
      </p:sp>
      <p:sp>
        <p:nvSpPr>
          <p:cNvPr id="328" name="CustomShape 11"/>
          <p:cNvSpPr/>
          <p:nvPr/>
        </p:nvSpPr>
        <p:spPr>
          <a:xfrm>
            <a:off x="208080" y="3164040"/>
            <a:ext cx="1187280" cy="285732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 len="med" type="triangle" w="med"/>
          </a:ln>
        </p:spPr>
      </p:sp>
      <p:sp>
        <p:nvSpPr>
          <p:cNvPr id="329" name="CustomShape 12"/>
          <p:cNvSpPr/>
          <p:nvPr/>
        </p:nvSpPr>
        <p:spPr>
          <a:xfrm>
            <a:off x="5494320" y="3197160"/>
            <a:ext cx="4497480" cy="265428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 len="med" type="triangle" w="med"/>
          </a:ln>
        </p:spPr>
      </p:sp>
      <p:sp>
        <p:nvSpPr>
          <p:cNvPr id="330" name="CustomShape 13"/>
          <p:cNvSpPr/>
          <p:nvPr/>
        </p:nvSpPr>
        <p:spPr>
          <a:xfrm>
            <a:off x="1768320" y="5867280"/>
            <a:ext cx="40028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 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is a “Lowering Operator”</a:t>
            </a:r>
            <a:endParaRPr/>
          </a:p>
        </p:txBody>
      </p:sp>
      <p:sp>
        <p:nvSpPr>
          <p:cNvPr id="331" name="CustomShape 14"/>
          <p:cNvSpPr/>
          <p:nvPr/>
        </p:nvSpPr>
        <p:spPr>
          <a:xfrm>
            <a:off x="6480000" y="6173640"/>
            <a:ext cx="36050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is a “Raising Operator”</a:t>
            </a:r>
            <a:endParaRPr/>
          </a:p>
        </p:txBody>
      </p:sp>
      <p:pic>
        <p:nvPicPr>
          <p:cNvPr id="332" name="" descr=""/>
          <p:cNvPicPr/>
          <p:nvPr/>
        </p:nvPicPr>
        <p:blipFill>
          <a:blip r:embed="rId7"/>
          <a:stretch>
            <a:fillRect/>
          </a:stretch>
        </p:blipFill>
        <p:spPr>
          <a:xfrm>
            <a:off x="5927760" y="5970600"/>
            <a:ext cx="536400" cy="628560"/>
          </a:xfrm>
          <a:prstGeom prst="rect">
            <a:avLst/>
          </a:prstGeom>
          <a:ln>
            <a:noFill/>
          </a:ln>
        </p:spPr>
      </p:pic>
      <p:pic>
        <p:nvPicPr>
          <p:cNvPr id="333" name="" descr=""/>
          <p:cNvPicPr/>
          <p:nvPr/>
        </p:nvPicPr>
        <p:blipFill>
          <a:blip r:embed="rId8"/>
          <a:stretch>
            <a:fillRect/>
          </a:stretch>
        </p:blipFill>
        <p:spPr>
          <a:xfrm>
            <a:off x="1449360" y="5786280"/>
            <a:ext cx="371520" cy="473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1" dur="indefinite" restart="never" nodeType="tmRoot">
          <p:childTnLst>
            <p:seq>
              <p:cTn id="5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CustomShape 1"/>
          <p:cNvSpPr/>
          <p:nvPr/>
        </p:nvSpPr>
        <p:spPr>
          <a:xfrm>
            <a:off x="1581120" y="681120"/>
            <a:ext cx="68436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QHO done again...Operator formulation</a:t>
            </a:r>
            <a:endParaRPr/>
          </a:p>
        </p:txBody>
      </p:sp>
      <p:sp>
        <p:nvSpPr>
          <p:cNvPr id="335" name="CustomShape 2"/>
          <p:cNvSpPr/>
          <p:nvPr/>
        </p:nvSpPr>
        <p:spPr>
          <a:xfrm>
            <a:off x="1446120" y="1106640"/>
            <a:ext cx="7042320" cy="85680"/>
          </a:xfrm>
          <a:prstGeom prst="roundRect">
            <a:avLst>
              <a:gd name="adj" fmla="val 400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pic>
        <p:nvPicPr>
          <p:cNvPr id="336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6012000" y="1494000"/>
            <a:ext cx="631800" cy="347400"/>
          </a:xfrm>
          <a:prstGeom prst="rect">
            <a:avLst/>
          </a:prstGeom>
          <a:ln>
            <a:noFill/>
          </a:ln>
        </p:spPr>
      </p:pic>
      <p:sp>
        <p:nvSpPr>
          <p:cNvPr id="337" name="CustomShape 3"/>
          <p:cNvSpPr/>
          <p:nvPr/>
        </p:nvSpPr>
        <p:spPr>
          <a:xfrm>
            <a:off x="800280" y="1496880"/>
            <a:ext cx="51548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Can Build up higher level states, </a:t>
            </a:r>
            <a:endParaRPr/>
          </a:p>
        </p:txBody>
      </p:sp>
      <p:sp>
        <p:nvSpPr>
          <p:cNvPr id="338" name="CustomShape 4"/>
          <p:cNvSpPr/>
          <p:nvPr/>
        </p:nvSpPr>
        <p:spPr>
          <a:xfrm>
            <a:off x="6888240" y="1461960"/>
            <a:ext cx="25336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from |0&gt; state...</a:t>
            </a:r>
            <a:endParaRPr/>
          </a:p>
        </p:txBody>
      </p:sp>
      <p:pic>
        <p:nvPicPr>
          <p:cNvPr id="339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289160" y="2841480"/>
            <a:ext cx="3287520" cy="543240"/>
          </a:xfrm>
          <a:prstGeom prst="rect">
            <a:avLst/>
          </a:prstGeom>
          <a:ln>
            <a:noFill/>
          </a:ln>
        </p:spPr>
      </p:pic>
      <p:pic>
        <p:nvPicPr>
          <p:cNvPr id="340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5327640" y="2751120"/>
            <a:ext cx="3875040" cy="531720"/>
          </a:xfrm>
          <a:prstGeom prst="rect">
            <a:avLst/>
          </a:prstGeom>
          <a:ln>
            <a:noFill/>
          </a:ln>
        </p:spPr>
      </p:pic>
      <p:sp>
        <p:nvSpPr>
          <p:cNvPr id="341" name="CustomShape 5"/>
          <p:cNvSpPr/>
          <p:nvPr/>
        </p:nvSpPr>
        <p:spPr>
          <a:xfrm>
            <a:off x="884160" y="2398680"/>
            <a:ext cx="14713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Note that</a:t>
            </a:r>
            <a:endParaRPr/>
          </a:p>
        </p:txBody>
      </p:sp>
      <p:sp>
        <p:nvSpPr>
          <p:cNvPr id="342" name="CustomShape 6"/>
          <p:cNvSpPr/>
          <p:nvPr/>
        </p:nvSpPr>
        <p:spPr>
          <a:xfrm>
            <a:off x="969840" y="3622680"/>
            <a:ext cx="44798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implements the commutator </a:t>
            </a:r>
            <a:endParaRPr/>
          </a:p>
        </p:txBody>
      </p:sp>
      <p:pic>
        <p:nvPicPr>
          <p:cNvPr id="343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5722920" y="3562200"/>
            <a:ext cx="1762200" cy="452520"/>
          </a:xfrm>
          <a:prstGeom prst="rect">
            <a:avLst/>
          </a:prstGeom>
          <a:ln>
            <a:noFill/>
          </a:ln>
        </p:spPr>
      </p:pic>
      <p:sp>
        <p:nvSpPr>
          <p:cNvPr id="344" name="CustomShape 7"/>
          <p:cNvSpPr/>
          <p:nvPr/>
        </p:nvSpPr>
        <p:spPr>
          <a:xfrm>
            <a:off x="7840800" y="3639960"/>
            <a:ext cx="11408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On the </a:t>
            </a:r>
            <a:endParaRPr/>
          </a:p>
        </p:txBody>
      </p:sp>
      <p:sp>
        <p:nvSpPr>
          <p:cNvPr id="345" name="CustomShape 8"/>
          <p:cNvSpPr/>
          <p:nvPr/>
        </p:nvSpPr>
        <p:spPr>
          <a:xfrm>
            <a:off x="1071720" y="4116240"/>
            <a:ext cx="49215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Hilbert space formed by all the </a:t>
            </a:r>
            <a:endParaRPr/>
          </a:p>
        </p:txBody>
      </p:sp>
      <p:pic>
        <p:nvPicPr>
          <p:cNvPr id="346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6012000" y="4129200"/>
            <a:ext cx="631800" cy="347400"/>
          </a:xfrm>
          <a:prstGeom prst="rect">
            <a:avLst/>
          </a:prstGeom>
          <a:ln>
            <a:noFill/>
          </a:ln>
        </p:spPr>
      </p:pic>
      <p:pic>
        <p:nvPicPr>
          <p:cNvPr id="347" name="" descr=""/>
          <p:cNvPicPr/>
          <p:nvPr/>
        </p:nvPicPr>
        <p:blipFill>
          <a:blip r:embed="rId6"/>
          <a:stretch>
            <a:fillRect/>
          </a:stretch>
        </p:blipFill>
        <p:spPr>
          <a:xfrm>
            <a:off x="7790040" y="4141800"/>
            <a:ext cx="237960" cy="255600"/>
          </a:xfrm>
          <a:prstGeom prst="rect">
            <a:avLst/>
          </a:prstGeom>
          <a:ln>
            <a:noFill/>
          </a:ln>
        </p:spPr>
      </p:pic>
      <p:sp>
        <p:nvSpPr>
          <p:cNvPr id="348" name="CustomShape 9"/>
          <p:cNvSpPr/>
          <p:nvPr/>
        </p:nvSpPr>
        <p:spPr>
          <a:xfrm>
            <a:off x="8248680" y="4098960"/>
            <a:ext cx="16239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runs from </a:t>
            </a:r>
            <a:endParaRPr/>
          </a:p>
        </p:txBody>
      </p:sp>
      <p:sp>
        <p:nvSpPr>
          <p:cNvPr id="349" name="CustomShape 10"/>
          <p:cNvSpPr/>
          <p:nvPr/>
        </p:nvSpPr>
        <p:spPr>
          <a:xfrm>
            <a:off x="1104840" y="4592520"/>
            <a:ext cx="53316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0 to infinity and is integer valued. </a:t>
            </a:r>
            <a:endParaRPr/>
          </a:p>
        </p:txBody>
      </p:sp>
      <p:sp>
        <p:nvSpPr>
          <p:cNvPr id="350" name="CustomShape 11"/>
          <p:cNvSpPr/>
          <p:nvPr/>
        </p:nvSpPr>
        <p:spPr>
          <a:xfrm>
            <a:off x="208080" y="3164040"/>
            <a:ext cx="1187280" cy="285732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 len="med" type="triangle" w="med"/>
          </a:ln>
        </p:spPr>
      </p:sp>
      <p:sp>
        <p:nvSpPr>
          <p:cNvPr id="351" name="CustomShape 12"/>
          <p:cNvSpPr/>
          <p:nvPr/>
        </p:nvSpPr>
        <p:spPr>
          <a:xfrm>
            <a:off x="5494320" y="3197160"/>
            <a:ext cx="4497480" cy="265428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 len="med" type="triangle" w="med"/>
          </a:ln>
        </p:spPr>
      </p:sp>
      <p:sp>
        <p:nvSpPr>
          <p:cNvPr id="352" name="CustomShape 13"/>
          <p:cNvSpPr/>
          <p:nvPr/>
        </p:nvSpPr>
        <p:spPr>
          <a:xfrm>
            <a:off x="1768320" y="5867280"/>
            <a:ext cx="43563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 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is a “Destruction Operator”</a:t>
            </a:r>
            <a:endParaRPr/>
          </a:p>
        </p:txBody>
      </p:sp>
      <p:sp>
        <p:nvSpPr>
          <p:cNvPr id="353" name="CustomShape 14"/>
          <p:cNvSpPr/>
          <p:nvPr/>
        </p:nvSpPr>
        <p:spPr>
          <a:xfrm>
            <a:off x="6292800" y="6396120"/>
            <a:ext cx="37832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is a “Creation Operator”</a:t>
            </a:r>
            <a:endParaRPr/>
          </a:p>
        </p:txBody>
      </p:sp>
      <p:pic>
        <p:nvPicPr>
          <p:cNvPr id="354" name="" descr=""/>
          <p:cNvPicPr/>
          <p:nvPr/>
        </p:nvPicPr>
        <p:blipFill>
          <a:blip r:embed="rId7"/>
          <a:stretch>
            <a:fillRect/>
          </a:stretch>
        </p:blipFill>
        <p:spPr>
          <a:xfrm>
            <a:off x="5707080" y="6208560"/>
            <a:ext cx="536400" cy="628920"/>
          </a:xfrm>
          <a:prstGeom prst="rect">
            <a:avLst/>
          </a:prstGeom>
          <a:ln>
            <a:noFill/>
          </a:ln>
        </p:spPr>
      </p:pic>
      <p:pic>
        <p:nvPicPr>
          <p:cNvPr id="355" name="" descr=""/>
          <p:cNvPicPr/>
          <p:nvPr/>
        </p:nvPicPr>
        <p:blipFill>
          <a:blip r:embed="rId8"/>
          <a:stretch>
            <a:fillRect/>
          </a:stretch>
        </p:blipFill>
        <p:spPr>
          <a:xfrm>
            <a:off x="1449360" y="5786280"/>
            <a:ext cx="371520" cy="473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3" dur="indefinite" restart="never" nodeType="tmRoot">
          <p:childTnLst>
            <p:seq>
              <p:cTn id="5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CustomShape 1"/>
          <p:cNvSpPr/>
          <p:nvPr/>
        </p:nvSpPr>
        <p:spPr>
          <a:xfrm>
            <a:off x="1581120" y="681120"/>
            <a:ext cx="68436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QHO done again...Operator formulation</a:t>
            </a:r>
            <a:endParaRPr/>
          </a:p>
        </p:txBody>
      </p:sp>
      <p:sp>
        <p:nvSpPr>
          <p:cNvPr id="357" name="CustomShape 2"/>
          <p:cNvSpPr/>
          <p:nvPr/>
        </p:nvSpPr>
        <p:spPr>
          <a:xfrm>
            <a:off x="1446120" y="1106640"/>
            <a:ext cx="7042320" cy="85680"/>
          </a:xfrm>
          <a:prstGeom prst="roundRect">
            <a:avLst>
              <a:gd name="adj" fmla="val 400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358" name="CustomShape 3"/>
          <p:cNvSpPr/>
          <p:nvPr/>
        </p:nvSpPr>
        <p:spPr>
          <a:xfrm>
            <a:off x="1003320" y="1955880"/>
            <a:ext cx="23871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Note also that; </a:t>
            </a:r>
            <a:endParaRPr/>
          </a:p>
        </p:txBody>
      </p:sp>
      <p:sp>
        <p:nvSpPr>
          <p:cNvPr id="359" name="CustomShape 4"/>
          <p:cNvSpPr/>
          <p:nvPr/>
        </p:nvSpPr>
        <p:spPr>
          <a:xfrm>
            <a:off x="2533680" y="3247920"/>
            <a:ext cx="1666800" cy="355680"/>
          </a:xfrm>
          <a:prstGeom prst="rect">
            <a:avLst/>
          </a:prstGeom>
          <a:noFill/>
          <a:ln>
            <a:noFill/>
          </a:ln>
        </p:spPr>
      </p:sp>
      <p:pic>
        <p:nvPicPr>
          <p:cNvPr id="360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3282840" y="3470400"/>
            <a:ext cx="3503880" cy="645840"/>
          </a:xfrm>
          <a:prstGeom prst="rect">
            <a:avLst/>
          </a:prstGeom>
          <a:ln>
            <a:noFill/>
          </a:ln>
        </p:spPr>
      </p:pic>
      <p:sp>
        <p:nvSpPr>
          <p:cNvPr id="361" name="CustomShape 5"/>
          <p:cNvSpPr/>
          <p:nvPr/>
        </p:nvSpPr>
        <p:spPr>
          <a:xfrm>
            <a:off x="985680" y="3605040"/>
            <a:ext cx="21189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Natural from </a:t>
            </a:r>
            <a:endParaRPr/>
          </a:p>
        </p:txBody>
      </p:sp>
      <p:sp>
        <p:nvSpPr>
          <p:cNvPr id="362" name="CustomShape 6"/>
          <p:cNvSpPr/>
          <p:nvPr/>
        </p:nvSpPr>
        <p:spPr>
          <a:xfrm>
            <a:off x="6989760" y="3657600"/>
            <a:ext cx="27943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it is most relevant</a:t>
            </a:r>
            <a:endParaRPr/>
          </a:p>
        </p:txBody>
      </p:sp>
      <p:sp>
        <p:nvSpPr>
          <p:cNvPr id="363" name="CustomShape 7"/>
          <p:cNvSpPr/>
          <p:nvPr/>
        </p:nvSpPr>
        <p:spPr>
          <a:xfrm>
            <a:off x="1020600" y="4303800"/>
            <a:ext cx="13572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to define</a:t>
            </a:r>
            <a:endParaRPr/>
          </a:p>
        </p:txBody>
      </p:sp>
      <p:pic>
        <p:nvPicPr>
          <p:cNvPr id="364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819520" y="4146480"/>
            <a:ext cx="1654200" cy="531720"/>
          </a:xfrm>
          <a:prstGeom prst="rect">
            <a:avLst/>
          </a:prstGeom>
          <a:ln>
            <a:noFill/>
          </a:ln>
        </p:spPr>
      </p:pic>
      <p:sp>
        <p:nvSpPr>
          <p:cNvPr id="365" name="CustomShape 8"/>
          <p:cNvSpPr/>
          <p:nvPr/>
        </p:nvSpPr>
        <p:spPr>
          <a:xfrm>
            <a:off x="4797360" y="4303800"/>
            <a:ext cx="37069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“number operator.” </a:t>
            </a:r>
            <a:endParaRPr/>
          </a:p>
        </p:txBody>
      </p:sp>
      <p:pic>
        <p:nvPicPr>
          <p:cNvPr id="366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1015920" y="4718160"/>
            <a:ext cx="2946600" cy="606240"/>
          </a:xfrm>
          <a:prstGeom prst="rect">
            <a:avLst/>
          </a:prstGeom>
          <a:ln>
            <a:noFill/>
          </a:ln>
        </p:spPr>
      </p:pic>
      <p:sp>
        <p:nvSpPr>
          <p:cNvPr id="367" name="CustomShape 9"/>
          <p:cNvSpPr/>
          <p:nvPr/>
        </p:nvSpPr>
        <p:spPr>
          <a:xfrm>
            <a:off x="8844120" y="4303800"/>
            <a:ext cx="7246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With</a:t>
            </a:r>
            <a:endParaRPr/>
          </a:p>
        </p:txBody>
      </p:sp>
      <p:sp>
        <p:nvSpPr>
          <p:cNvPr id="368" name="CustomShape 10"/>
          <p:cNvSpPr/>
          <p:nvPr/>
        </p:nvSpPr>
        <p:spPr>
          <a:xfrm>
            <a:off x="4184640" y="4898880"/>
            <a:ext cx="16754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this means</a:t>
            </a:r>
            <a:endParaRPr/>
          </a:p>
        </p:txBody>
      </p:sp>
      <p:pic>
        <p:nvPicPr>
          <p:cNvPr id="369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6067440" y="4675320"/>
            <a:ext cx="2795400" cy="647640"/>
          </a:xfrm>
          <a:prstGeom prst="rect">
            <a:avLst/>
          </a:prstGeom>
          <a:ln>
            <a:noFill/>
          </a:ln>
        </p:spPr>
      </p:pic>
      <p:pic>
        <p:nvPicPr>
          <p:cNvPr id="370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2308320" y="6667560"/>
            <a:ext cx="1739880" cy="509400"/>
          </a:xfrm>
          <a:prstGeom prst="rect">
            <a:avLst/>
          </a:prstGeom>
          <a:ln>
            <a:noFill/>
          </a:ln>
        </p:spPr>
      </p:pic>
      <p:sp>
        <p:nvSpPr>
          <p:cNvPr id="371" name="CustomShape 11"/>
          <p:cNvSpPr/>
          <p:nvPr/>
        </p:nvSpPr>
        <p:spPr>
          <a:xfrm>
            <a:off x="237960" y="5816520"/>
            <a:ext cx="945864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These operators allow us to build a tower energy eigenstates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from the vacuum;  </a:t>
            </a:r>
            <a:endParaRPr/>
          </a:p>
        </p:txBody>
      </p:sp>
      <p:pic>
        <p:nvPicPr>
          <p:cNvPr id="372" name="" descr=""/>
          <p:cNvPicPr/>
          <p:nvPr/>
        </p:nvPicPr>
        <p:blipFill>
          <a:blip r:embed="rId6"/>
          <a:stretch>
            <a:fillRect/>
          </a:stretch>
        </p:blipFill>
        <p:spPr>
          <a:xfrm>
            <a:off x="5904000" y="6578640"/>
            <a:ext cx="2108160" cy="496800"/>
          </a:xfrm>
          <a:prstGeom prst="rect">
            <a:avLst/>
          </a:prstGeom>
          <a:ln>
            <a:noFill/>
          </a:ln>
        </p:spPr>
      </p:pic>
      <p:sp>
        <p:nvSpPr>
          <p:cNvPr id="373" name="CustomShape 12"/>
          <p:cNvSpPr/>
          <p:nvPr/>
        </p:nvSpPr>
        <p:spPr>
          <a:xfrm>
            <a:off x="4745160" y="6769080"/>
            <a:ext cx="3999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let</a:t>
            </a:r>
            <a:endParaRPr/>
          </a:p>
        </p:txBody>
      </p:sp>
      <p:sp>
        <p:nvSpPr>
          <p:cNvPr id="374" name="CustomShape 13"/>
          <p:cNvSpPr/>
          <p:nvPr/>
        </p:nvSpPr>
        <p:spPr>
          <a:xfrm>
            <a:off x="169920" y="5357880"/>
            <a:ext cx="96552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That means it is counting the number of excitations above |0&gt;</a:t>
            </a:r>
            <a:endParaRPr/>
          </a:p>
        </p:txBody>
      </p:sp>
      <p:pic>
        <p:nvPicPr>
          <p:cNvPr id="375" name="" descr=""/>
          <p:cNvPicPr/>
          <p:nvPr/>
        </p:nvPicPr>
        <p:blipFill>
          <a:blip r:embed="rId7"/>
          <a:stretch>
            <a:fillRect/>
          </a:stretch>
        </p:blipFill>
        <p:spPr>
          <a:xfrm>
            <a:off x="5560920" y="2492280"/>
            <a:ext cx="3897360" cy="722520"/>
          </a:xfrm>
          <a:prstGeom prst="rect">
            <a:avLst/>
          </a:prstGeom>
          <a:ln>
            <a:noFill/>
          </a:ln>
        </p:spPr>
      </p:pic>
      <p:pic>
        <p:nvPicPr>
          <p:cNvPr id="376" name="" descr=""/>
          <p:cNvPicPr/>
          <p:nvPr/>
        </p:nvPicPr>
        <p:blipFill>
          <a:blip r:embed="rId8"/>
          <a:stretch>
            <a:fillRect/>
          </a:stretch>
        </p:blipFill>
        <p:spPr>
          <a:xfrm>
            <a:off x="1289160" y="2505240"/>
            <a:ext cx="3456000" cy="731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5" dur="indefinite" restart="never" nodeType="tmRoot">
          <p:childTnLst>
            <p:seq>
              <p:cTn id="5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CustomShape 1"/>
          <p:cNvSpPr/>
          <p:nvPr/>
        </p:nvSpPr>
        <p:spPr>
          <a:xfrm>
            <a:off x="1581120" y="682560"/>
            <a:ext cx="68436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QHO done again...Operator formulation</a:t>
            </a:r>
            <a:endParaRPr/>
          </a:p>
        </p:txBody>
      </p:sp>
      <p:sp>
        <p:nvSpPr>
          <p:cNvPr id="378" name="CustomShape 2"/>
          <p:cNvSpPr/>
          <p:nvPr/>
        </p:nvSpPr>
        <p:spPr>
          <a:xfrm>
            <a:off x="1446120" y="1106640"/>
            <a:ext cx="7042320" cy="85680"/>
          </a:xfrm>
          <a:prstGeom prst="roundRect">
            <a:avLst>
              <a:gd name="adj" fmla="val 400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379" name="CustomShape 3"/>
          <p:cNvSpPr/>
          <p:nvPr/>
        </p:nvSpPr>
        <p:spPr>
          <a:xfrm>
            <a:off x="696960" y="1717560"/>
            <a:ext cx="26892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Then we can use </a:t>
            </a:r>
            <a:endParaRPr/>
          </a:p>
        </p:txBody>
      </p:sp>
      <p:pic>
        <p:nvPicPr>
          <p:cNvPr id="380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1568520" y="2274840"/>
            <a:ext cx="4130640" cy="617760"/>
          </a:xfrm>
          <a:prstGeom prst="rect">
            <a:avLst/>
          </a:prstGeom>
          <a:ln>
            <a:noFill/>
          </a:ln>
        </p:spPr>
      </p:pic>
      <p:sp>
        <p:nvSpPr>
          <p:cNvPr id="381" name="CustomShape 4"/>
          <p:cNvSpPr/>
          <p:nvPr/>
        </p:nvSpPr>
        <p:spPr>
          <a:xfrm>
            <a:off x="782640" y="3146400"/>
            <a:ext cx="65692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to construct |1&gt;. The algebra then implies</a:t>
            </a:r>
            <a:endParaRPr/>
          </a:p>
        </p:txBody>
      </p:sp>
      <p:pic>
        <p:nvPicPr>
          <p:cNvPr id="382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490760" y="3884760"/>
            <a:ext cx="2336760" cy="571320"/>
          </a:xfrm>
          <a:prstGeom prst="rect">
            <a:avLst/>
          </a:prstGeom>
          <a:ln>
            <a:noFill/>
          </a:ln>
        </p:spPr>
      </p:pic>
      <p:pic>
        <p:nvPicPr>
          <p:cNvPr id="383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5769000" y="3875040"/>
            <a:ext cx="2259000" cy="600120"/>
          </a:xfrm>
          <a:prstGeom prst="rect">
            <a:avLst/>
          </a:prstGeom>
          <a:ln>
            <a:noFill/>
          </a:ln>
        </p:spPr>
      </p:pic>
      <p:sp>
        <p:nvSpPr>
          <p:cNvPr id="384" name="CustomShape 5"/>
          <p:cNvSpPr/>
          <p:nvPr/>
        </p:nvSpPr>
        <p:spPr>
          <a:xfrm>
            <a:off x="425520" y="4745160"/>
            <a:ext cx="935496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And we can continue in this way, constructing all the energy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eigenstates, </a:t>
            </a:r>
            <a:endParaRPr/>
          </a:p>
        </p:txBody>
      </p:sp>
      <p:pic>
        <p:nvPicPr>
          <p:cNvPr id="385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3052800" y="5640480"/>
            <a:ext cx="3138480" cy="958680"/>
          </a:xfrm>
          <a:prstGeom prst="rect">
            <a:avLst/>
          </a:prstGeom>
          <a:ln>
            <a:noFill/>
          </a:ln>
        </p:spPr>
      </p:pic>
      <p:sp>
        <p:nvSpPr>
          <p:cNvPr id="386" name="CustomShape 6"/>
          <p:cNvSpPr/>
          <p:nvPr/>
        </p:nvSpPr>
        <p:spPr>
          <a:xfrm>
            <a:off x="409680" y="6627960"/>
            <a:ext cx="823320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NOTE: This operator approach greatly simplifies the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computation of matrix elements. Ex: </a:t>
            </a:r>
            <a:endParaRPr/>
          </a:p>
        </p:txBody>
      </p:sp>
      <p:pic>
        <p:nvPicPr>
          <p:cNvPr id="387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6149880" y="6989760"/>
            <a:ext cx="2862360" cy="466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7" dur="indefinite" restart="never" nodeType="tmRoot">
          <p:childTnLst>
            <p:seq>
              <p:cTn id="5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stomShape 1"/>
          <p:cNvSpPr/>
          <p:nvPr/>
        </p:nvSpPr>
        <p:spPr>
          <a:xfrm>
            <a:off x="1508040" y="411120"/>
            <a:ext cx="52783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Classical Harmonic Oscillator</a:t>
            </a:r>
            <a:endParaRPr/>
          </a:p>
        </p:txBody>
      </p:sp>
      <p:sp>
        <p:nvSpPr>
          <p:cNvPr id="60" name="CustomShape 2"/>
          <p:cNvSpPr/>
          <p:nvPr/>
        </p:nvSpPr>
        <p:spPr>
          <a:xfrm>
            <a:off x="1522440" y="701640"/>
            <a:ext cx="5265720" cy="106560"/>
          </a:xfrm>
          <a:prstGeom prst="roundRect">
            <a:avLst>
              <a:gd name="adj" fmla="val 327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61" name="CustomShape 3"/>
          <p:cNvSpPr/>
          <p:nvPr/>
        </p:nvSpPr>
        <p:spPr>
          <a:xfrm>
            <a:off x="912960" y="1495440"/>
            <a:ext cx="33368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Equations of Motion: </a:t>
            </a:r>
            <a:endParaRPr/>
          </a:p>
        </p:txBody>
      </p:sp>
      <p:pic>
        <p:nvPicPr>
          <p:cNvPr id="62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558880" y="3022560"/>
            <a:ext cx="3314880" cy="628560"/>
          </a:xfrm>
          <a:prstGeom prst="rect">
            <a:avLst/>
          </a:prstGeom>
          <a:ln>
            <a:noFill/>
          </a:ln>
        </p:spPr>
      </p:pic>
      <p:pic>
        <p:nvPicPr>
          <p:cNvPr id="63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619360" y="2120760"/>
            <a:ext cx="2844720" cy="669960"/>
          </a:xfrm>
          <a:prstGeom prst="rect">
            <a:avLst/>
          </a:prstGeom>
          <a:ln>
            <a:noFill/>
          </a:ln>
        </p:spPr>
      </p:pic>
      <p:sp>
        <p:nvSpPr>
          <p:cNvPr id="64" name="CustomShape 4"/>
          <p:cNvSpPr/>
          <p:nvPr/>
        </p:nvSpPr>
        <p:spPr>
          <a:xfrm>
            <a:off x="952560" y="3981600"/>
            <a:ext cx="74242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general solution depends on 2 parameters: </a:t>
            </a:r>
            <a:endParaRPr/>
          </a:p>
        </p:txBody>
      </p:sp>
      <p:pic>
        <p:nvPicPr>
          <p:cNvPr id="65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425680" y="4572000"/>
            <a:ext cx="4003560" cy="574560"/>
          </a:xfrm>
          <a:prstGeom prst="rect">
            <a:avLst/>
          </a:prstGeom>
          <a:ln>
            <a:noFill/>
          </a:ln>
        </p:spPr>
      </p:pic>
      <p:sp>
        <p:nvSpPr>
          <p:cNvPr id="66" name="CustomShape 5"/>
          <p:cNvSpPr/>
          <p:nvPr/>
        </p:nvSpPr>
        <p:spPr>
          <a:xfrm>
            <a:off x="1574640" y="5516640"/>
            <a:ext cx="20671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   amplitude</a:t>
            </a:r>
            <a:endParaRPr/>
          </a:p>
        </p:txBody>
      </p:sp>
      <p:pic>
        <p:nvPicPr>
          <p:cNvPr id="67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1519200" y="6013440"/>
            <a:ext cx="308160" cy="534960"/>
          </a:xfrm>
          <a:prstGeom prst="rect">
            <a:avLst/>
          </a:prstGeom>
          <a:ln>
            <a:noFill/>
          </a:ln>
        </p:spPr>
      </p:pic>
      <p:sp>
        <p:nvSpPr>
          <p:cNvPr id="68" name="CustomShape 6"/>
          <p:cNvSpPr/>
          <p:nvPr/>
        </p:nvSpPr>
        <p:spPr>
          <a:xfrm>
            <a:off x="2182680" y="6164280"/>
            <a:ext cx="91044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phase</a:t>
            </a:r>
            <a:endParaRPr/>
          </a:p>
        </p:txBody>
      </p:sp>
      <p:sp>
        <p:nvSpPr>
          <p:cNvPr id="69" name="CustomShape 7"/>
          <p:cNvSpPr/>
          <p:nvPr/>
        </p:nvSpPr>
        <p:spPr>
          <a:xfrm>
            <a:off x="131760" y="6985080"/>
            <a:ext cx="84024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Note: thinking about this as a spring and mass, recall </a:t>
            </a:r>
            <a:endParaRPr/>
          </a:p>
        </p:txBody>
      </p:sp>
      <p:pic>
        <p:nvPicPr>
          <p:cNvPr id="70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8799480" y="6842160"/>
            <a:ext cx="1279440" cy="6318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426960" y="828720"/>
            <a:ext cx="3328920" cy="384120"/>
          </a:xfrm>
          <a:prstGeom prst="rect">
            <a:avLst/>
          </a:prstGeom>
          <a:ln>
            <a:noFill/>
          </a:ln>
        </p:spPr>
      </p:pic>
      <p:pic>
        <p:nvPicPr>
          <p:cNvPr id="389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411120" y="250920"/>
            <a:ext cx="3328920" cy="384120"/>
          </a:xfrm>
          <a:prstGeom prst="rect">
            <a:avLst/>
          </a:prstGeom>
          <a:ln>
            <a:noFill/>
          </a:ln>
        </p:spPr>
      </p:pic>
      <p:pic>
        <p:nvPicPr>
          <p:cNvPr id="390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390600" y="1281240"/>
            <a:ext cx="2313000" cy="804600"/>
          </a:xfrm>
          <a:prstGeom prst="rect">
            <a:avLst/>
          </a:prstGeom>
          <a:ln>
            <a:noFill/>
          </a:ln>
        </p:spPr>
      </p:pic>
      <p:pic>
        <p:nvPicPr>
          <p:cNvPr id="391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384120" y="2071800"/>
            <a:ext cx="3621240" cy="347400"/>
          </a:xfrm>
          <a:prstGeom prst="rect">
            <a:avLst/>
          </a:prstGeom>
          <a:ln>
            <a:noFill/>
          </a:ln>
        </p:spPr>
      </p:pic>
      <p:pic>
        <p:nvPicPr>
          <p:cNvPr id="392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550800" y="2543040"/>
            <a:ext cx="1994040" cy="357480"/>
          </a:xfrm>
          <a:prstGeom prst="rect">
            <a:avLst/>
          </a:prstGeom>
          <a:ln>
            <a:noFill/>
          </a:ln>
        </p:spPr>
      </p:pic>
      <p:pic>
        <p:nvPicPr>
          <p:cNvPr id="393" name="" descr=""/>
          <p:cNvPicPr/>
          <p:nvPr/>
        </p:nvPicPr>
        <p:blipFill>
          <a:blip r:embed="rId6"/>
          <a:stretch>
            <a:fillRect/>
          </a:stretch>
        </p:blipFill>
        <p:spPr>
          <a:xfrm>
            <a:off x="1593720" y="3029040"/>
            <a:ext cx="1689120" cy="815760"/>
          </a:xfrm>
          <a:prstGeom prst="rect">
            <a:avLst/>
          </a:prstGeom>
          <a:ln>
            <a:noFill/>
          </a:ln>
        </p:spPr>
      </p:pic>
      <p:pic>
        <p:nvPicPr>
          <p:cNvPr id="394" name="" descr=""/>
          <p:cNvPicPr/>
          <p:nvPr/>
        </p:nvPicPr>
        <p:blipFill>
          <a:blip r:embed="rId7"/>
          <a:stretch>
            <a:fillRect/>
          </a:stretch>
        </p:blipFill>
        <p:spPr>
          <a:xfrm>
            <a:off x="504720" y="2994120"/>
            <a:ext cx="1235160" cy="338040"/>
          </a:xfrm>
          <a:prstGeom prst="rect">
            <a:avLst/>
          </a:prstGeom>
          <a:ln>
            <a:noFill/>
          </a:ln>
        </p:spPr>
      </p:pic>
      <p:pic>
        <p:nvPicPr>
          <p:cNvPr id="395" name="" descr=""/>
          <p:cNvPicPr/>
          <p:nvPr/>
        </p:nvPicPr>
        <p:blipFill>
          <a:blip r:embed="rId8"/>
          <a:stretch>
            <a:fillRect/>
          </a:stretch>
        </p:blipFill>
        <p:spPr>
          <a:xfrm>
            <a:off x="406440" y="3807000"/>
            <a:ext cx="2998800" cy="447480"/>
          </a:xfrm>
          <a:prstGeom prst="rect">
            <a:avLst/>
          </a:prstGeom>
          <a:ln>
            <a:noFill/>
          </a:ln>
        </p:spPr>
      </p:pic>
      <p:pic>
        <p:nvPicPr>
          <p:cNvPr id="396" name="" descr=""/>
          <p:cNvPicPr/>
          <p:nvPr/>
        </p:nvPicPr>
        <p:blipFill>
          <a:blip r:embed="rId9"/>
          <a:stretch>
            <a:fillRect/>
          </a:stretch>
        </p:blipFill>
        <p:spPr>
          <a:xfrm>
            <a:off x="384120" y="4757760"/>
            <a:ext cx="1646280" cy="384120"/>
          </a:xfrm>
          <a:prstGeom prst="rect">
            <a:avLst/>
          </a:prstGeom>
          <a:ln>
            <a:noFill/>
          </a:ln>
        </p:spPr>
      </p:pic>
      <p:pic>
        <p:nvPicPr>
          <p:cNvPr id="397" name="" descr=""/>
          <p:cNvPicPr/>
          <p:nvPr/>
        </p:nvPicPr>
        <p:blipFill>
          <a:blip r:embed="rId10"/>
          <a:stretch>
            <a:fillRect/>
          </a:stretch>
        </p:blipFill>
        <p:spPr>
          <a:xfrm>
            <a:off x="401760" y="4332240"/>
            <a:ext cx="1646280" cy="384120"/>
          </a:xfrm>
          <a:prstGeom prst="rect">
            <a:avLst/>
          </a:prstGeom>
          <a:ln>
            <a:noFill/>
          </a:ln>
        </p:spPr>
      </p:pic>
      <p:pic>
        <p:nvPicPr>
          <p:cNvPr id="398" name="" descr=""/>
          <p:cNvPicPr/>
          <p:nvPr/>
        </p:nvPicPr>
        <p:blipFill>
          <a:blip r:embed="rId11"/>
          <a:stretch>
            <a:fillRect/>
          </a:stretch>
        </p:blipFill>
        <p:spPr>
          <a:xfrm>
            <a:off x="449280" y="5262480"/>
            <a:ext cx="1380960" cy="393840"/>
          </a:xfrm>
          <a:prstGeom prst="rect">
            <a:avLst/>
          </a:prstGeom>
          <a:ln>
            <a:noFill/>
          </a:ln>
        </p:spPr>
      </p:pic>
      <p:pic>
        <p:nvPicPr>
          <p:cNvPr id="399" name="" descr=""/>
          <p:cNvPicPr/>
          <p:nvPr/>
        </p:nvPicPr>
        <p:blipFill>
          <a:blip r:embed="rId12"/>
          <a:stretch>
            <a:fillRect/>
          </a:stretch>
        </p:blipFill>
        <p:spPr>
          <a:xfrm>
            <a:off x="504720" y="5703840"/>
            <a:ext cx="1371600" cy="328680"/>
          </a:xfrm>
          <a:prstGeom prst="rect">
            <a:avLst/>
          </a:prstGeom>
          <a:ln>
            <a:noFill/>
          </a:ln>
        </p:spPr>
      </p:pic>
      <p:pic>
        <p:nvPicPr>
          <p:cNvPr id="400" name="" descr=""/>
          <p:cNvPicPr/>
          <p:nvPr/>
        </p:nvPicPr>
        <p:blipFill>
          <a:blip r:embed="rId13"/>
          <a:stretch>
            <a:fillRect/>
          </a:stretch>
        </p:blipFill>
        <p:spPr>
          <a:xfrm>
            <a:off x="430200" y="6148440"/>
            <a:ext cx="2405160" cy="393480"/>
          </a:xfrm>
          <a:prstGeom prst="rect">
            <a:avLst/>
          </a:prstGeom>
          <a:ln>
            <a:noFill/>
          </a:ln>
        </p:spPr>
      </p:pic>
      <p:pic>
        <p:nvPicPr>
          <p:cNvPr id="401" name="" descr=""/>
          <p:cNvPicPr/>
          <p:nvPr/>
        </p:nvPicPr>
        <p:blipFill>
          <a:blip r:embed="rId14"/>
          <a:stretch>
            <a:fillRect/>
          </a:stretch>
        </p:blipFill>
        <p:spPr>
          <a:xfrm>
            <a:off x="406440" y="6602400"/>
            <a:ext cx="1774800" cy="403200"/>
          </a:xfrm>
          <a:prstGeom prst="rect">
            <a:avLst/>
          </a:prstGeom>
          <a:ln>
            <a:noFill/>
          </a:ln>
        </p:spPr>
      </p:pic>
      <p:pic>
        <p:nvPicPr>
          <p:cNvPr id="402" name="" descr=""/>
          <p:cNvPicPr/>
          <p:nvPr/>
        </p:nvPicPr>
        <p:blipFill>
          <a:blip r:embed="rId15"/>
          <a:stretch>
            <a:fillRect/>
          </a:stretch>
        </p:blipFill>
        <p:spPr>
          <a:xfrm>
            <a:off x="4267080" y="198360"/>
            <a:ext cx="2111400" cy="420840"/>
          </a:xfrm>
          <a:prstGeom prst="rect">
            <a:avLst/>
          </a:prstGeom>
          <a:ln>
            <a:noFill/>
          </a:ln>
        </p:spPr>
      </p:pic>
      <p:pic>
        <p:nvPicPr>
          <p:cNvPr id="403" name="" descr=""/>
          <p:cNvPicPr/>
          <p:nvPr/>
        </p:nvPicPr>
        <p:blipFill>
          <a:blip r:embed="rId16"/>
          <a:stretch>
            <a:fillRect/>
          </a:stretch>
        </p:blipFill>
        <p:spPr>
          <a:xfrm>
            <a:off x="4175280" y="731880"/>
            <a:ext cx="2093760" cy="338040"/>
          </a:xfrm>
          <a:prstGeom prst="rect">
            <a:avLst/>
          </a:prstGeom>
          <a:ln>
            <a:noFill/>
          </a:ln>
        </p:spPr>
      </p:pic>
      <p:pic>
        <p:nvPicPr>
          <p:cNvPr id="404" name="" descr=""/>
          <p:cNvPicPr/>
          <p:nvPr/>
        </p:nvPicPr>
        <p:blipFill>
          <a:blip r:embed="rId17"/>
          <a:stretch>
            <a:fillRect/>
          </a:stretch>
        </p:blipFill>
        <p:spPr>
          <a:xfrm>
            <a:off x="4203720" y="1271520"/>
            <a:ext cx="2614680" cy="384120"/>
          </a:xfrm>
          <a:prstGeom prst="rect">
            <a:avLst/>
          </a:prstGeom>
          <a:ln>
            <a:noFill/>
          </a:ln>
        </p:spPr>
      </p:pic>
      <p:pic>
        <p:nvPicPr>
          <p:cNvPr id="405" name="" descr=""/>
          <p:cNvPicPr/>
          <p:nvPr/>
        </p:nvPicPr>
        <p:blipFill>
          <a:blip r:embed="rId18"/>
          <a:stretch>
            <a:fillRect/>
          </a:stretch>
        </p:blipFill>
        <p:spPr>
          <a:xfrm>
            <a:off x="4703760" y="1719360"/>
            <a:ext cx="2157480" cy="338040"/>
          </a:xfrm>
          <a:prstGeom prst="rect">
            <a:avLst/>
          </a:prstGeom>
          <a:ln>
            <a:noFill/>
          </a:ln>
        </p:spPr>
      </p:pic>
      <p:pic>
        <p:nvPicPr>
          <p:cNvPr id="406" name="" descr=""/>
          <p:cNvPicPr/>
          <p:nvPr/>
        </p:nvPicPr>
        <p:blipFill>
          <a:blip r:embed="rId19"/>
          <a:stretch>
            <a:fillRect/>
          </a:stretch>
        </p:blipFill>
        <p:spPr>
          <a:xfrm>
            <a:off x="4371840" y="2208240"/>
            <a:ext cx="1563840" cy="447480"/>
          </a:xfrm>
          <a:prstGeom prst="rect">
            <a:avLst/>
          </a:prstGeom>
          <a:ln>
            <a:noFill/>
          </a:ln>
        </p:spPr>
      </p:pic>
      <p:pic>
        <p:nvPicPr>
          <p:cNvPr id="407" name="" descr=""/>
          <p:cNvPicPr/>
          <p:nvPr/>
        </p:nvPicPr>
        <p:blipFill>
          <a:blip r:embed="rId20"/>
          <a:stretch>
            <a:fillRect/>
          </a:stretch>
        </p:blipFill>
        <p:spPr>
          <a:xfrm>
            <a:off x="4557600" y="2814480"/>
            <a:ext cx="274680" cy="357480"/>
          </a:xfrm>
          <a:prstGeom prst="rect">
            <a:avLst/>
          </a:prstGeom>
          <a:ln>
            <a:noFill/>
          </a:ln>
        </p:spPr>
      </p:pic>
      <p:pic>
        <p:nvPicPr>
          <p:cNvPr id="408" name="" descr=""/>
          <p:cNvPicPr/>
          <p:nvPr/>
        </p:nvPicPr>
        <p:blipFill>
          <a:blip r:embed="rId21"/>
          <a:stretch>
            <a:fillRect/>
          </a:stretch>
        </p:blipFill>
        <p:spPr>
          <a:xfrm>
            <a:off x="4156200" y="3178080"/>
            <a:ext cx="2130480" cy="311400"/>
          </a:xfrm>
          <a:prstGeom prst="rect">
            <a:avLst/>
          </a:prstGeom>
          <a:ln>
            <a:noFill/>
          </a:ln>
        </p:spPr>
      </p:pic>
      <p:pic>
        <p:nvPicPr>
          <p:cNvPr id="409" name="" descr=""/>
          <p:cNvPicPr/>
          <p:nvPr/>
        </p:nvPicPr>
        <p:blipFill>
          <a:blip r:embed="rId22"/>
          <a:stretch>
            <a:fillRect/>
          </a:stretch>
        </p:blipFill>
        <p:spPr>
          <a:xfrm>
            <a:off x="4010040" y="3595680"/>
            <a:ext cx="2185920" cy="430200"/>
          </a:xfrm>
          <a:prstGeom prst="rect">
            <a:avLst/>
          </a:prstGeom>
          <a:ln>
            <a:noFill/>
          </a:ln>
        </p:spPr>
      </p:pic>
      <p:pic>
        <p:nvPicPr>
          <p:cNvPr id="410" name="" descr=""/>
          <p:cNvPicPr/>
          <p:nvPr/>
        </p:nvPicPr>
        <p:blipFill>
          <a:blip r:embed="rId23"/>
          <a:stretch>
            <a:fillRect/>
          </a:stretch>
        </p:blipFill>
        <p:spPr>
          <a:xfrm>
            <a:off x="3981600" y="4073400"/>
            <a:ext cx="2276280" cy="357480"/>
          </a:xfrm>
          <a:prstGeom prst="rect">
            <a:avLst/>
          </a:prstGeom>
          <a:ln>
            <a:noFill/>
          </a:ln>
        </p:spPr>
      </p:pic>
      <p:pic>
        <p:nvPicPr>
          <p:cNvPr id="411" name="" descr=""/>
          <p:cNvPicPr/>
          <p:nvPr/>
        </p:nvPicPr>
        <p:blipFill>
          <a:blip r:embed="rId24"/>
          <a:stretch>
            <a:fillRect/>
          </a:stretch>
        </p:blipFill>
        <p:spPr>
          <a:xfrm>
            <a:off x="4486320" y="4513320"/>
            <a:ext cx="1197000" cy="328680"/>
          </a:xfrm>
          <a:prstGeom prst="rect">
            <a:avLst/>
          </a:prstGeom>
          <a:ln>
            <a:noFill/>
          </a:ln>
        </p:spPr>
      </p:pic>
      <p:pic>
        <p:nvPicPr>
          <p:cNvPr id="412" name="" descr=""/>
          <p:cNvPicPr/>
          <p:nvPr/>
        </p:nvPicPr>
        <p:blipFill>
          <a:blip r:embed="rId25"/>
          <a:stretch>
            <a:fillRect/>
          </a:stretch>
        </p:blipFill>
        <p:spPr>
          <a:xfrm>
            <a:off x="4029120" y="4881600"/>
            <a:ext cx="2149560" cy="374760"/>
          </a:xfrm>
          <a:prstGeom prst="rect">
            <a:avLst/>
          </a:prstGeom>
          <a:ln>
            <a:noFill/>
          </a:ln>
        </p:spPr>
      </p:pic>
      <p:pic>
        <p:nvPicPr>
          <p:cNvPr id="413" name="" descr=""/>
          <p:cNvPicPr/>
          <p:nvPr/>
        </p:nvPicPr>
        <p:blipFill>
          <a:blip r:embed="rId26"/>
          <a:stretch>
            <a:fillRect/>
          </a:stretch>
        </p:blipFill>
        <p:spPr>
          <a:xfrm>
            <a:off x="3360600" y="5276880"/>
            <a:ext cx="3721320" cy="466560"/>
          </a:xfrm>
          <a:prstGeom prst="rect">
            <a:avLst/>
          </a:prstGeom>
          <a:ln>
            <a:noFill/>
          </a:ln>
        </p:spPr>
      </p:pic>
      <p:pic>
        <p:nvPicPr>
          <p:cNvPr id="414" name="" descr=""/>
          <p:cNvPicPr/>
          <p:nvPr/>
        </p:nvPicPr>
        <p:blipFill>
          <a:blip r:embed="rId27"/>
          <a:stretch>
            <a:fillRect/>
          </a:stretch>
        </p:blipFill>
        <p:spPr>
          <a:xfrm>
            <a:off x="3632040" y="5824440"/>
            <a:ext cx="3008520" cy="393840"/>
          </a:xfrm>
          <a:prstGeom prst="rect">
            <a:avLst/>
          </a:prstGeom>
          <a:ln>
            <a:noFill/>
          </a:ln>
        </p:spPr>
      </p:pic>
      <p:pic>
        <p:nvPicPr>
          <p:cNvPr id="415" name="" descr=""/>
          <p:cNvPicPr/>
          <p:nvPr/>
        </p:nvPicPr>
        <p:blipFill>
          <a:blip r:embed="rId28"/>
          <a:stretch>
            <a:fillRect/>
          </a:stretch>
        </p:blipFill>
        <p:spPr>
          <a:xfrm>
            <a:off x="3201840" y="6297480"/>
            <a:ext cx="3767400" cy="365400"/>
          </a:xfrm>
          <a:prstGeom prst="rect">
            <a:avLst/>
          </a:prstGeom>
          <a:ln>
            <a:noFill/>
          </a:ln>
        </p:spPr>
      </p:pic>
      <p:pic>
        <p:nvPicPr>
          <p:cNvPr id="416" name="" descr=""/>
          <p:cNvPicPr/>
          <p:nvPr/>
        </p:nvPicPr>
        <p:blipFill>
          <a:blip r:embed="rId29"/>
          <a:stretch>
            <a:fillRect/>
          </a:stretch>
        </p:blipFill>
        <p:spPr>
          <a:xfrm>
            <a:off x="4062240" y="6730920"/>
            <a:ext cx="1673280" cy="384120"/>
          </a:xfrm>
          <a:prstGeom prst="rect">
            <a:avLst/>
          </a:prstGeom>
          <a:ln>
            <a:noFill/>
          </a:ln>
        </p:spPr>
      </p:pic>
      <p:pic>
        <p:nvPicPr>
          <p:cNvPr id="417" name="" descr=""/>
          <p:cNvPicPr/>
          <p:nvPr/>
        </p:nvPicPr>
        <p:blipFill>
          <a:blip r:embed="rId30"/>
          <a:stretch>
            <a:fillRect/>
          </a:stretch>
        </p:blipFill>
        <p:spPr>
          <a:xfrm>
            <a:off x="5837400" y="2606760"/>
            <a:ext cx="4243320" cy="503280"/>
          </a:xfrm>
          <a:prstGeom prst="rect">
            <a:avLst/>
          </a:prstGeom>
          <a:ln>
            <a:noFill/>
          </a:ln>
        </p:spPr>
      </p:pic>
      <p:pic>
        <p:nvPicPr>
          <p:cNvPr id="418" name="" descr=""/>
          <p:cNvPicPr/>
          <p:nvPr/>
        </p:nvPicPr>
        <p:blipFill>
          <a:blip r:embed="rId31"/>
          <a:stretch>
            <a:fillRect/>
          </a:stretch>
        </p:blipFill>
        <p:spPr>
          <a:xfrm>
            <a:off x="7442280" y="158760"/>
            <a:ext cx="2395440" cy="466560"/>
          </a:xfrm>
          <a:prstGeom prst="rect">
            <a:avLst/>
          </a:prstGeom>
          <a:ln>
            <a:noFill/>
          </a:ln>
        </p:spPr>
      </p:pic>
      <p:pic>
        <p:nvPicPr>
          <p:cNvPr id="419" name="" descr=""/>
          <p:cNvPicPr/>
          <p:nvPr/>
        </p:nvPicPr>
        <p:blipFill>
          <a:blip r:embed="rId32"/>
          <a:stretch>
            <a:fillRect/>
          </a:stretch>
        </p:blipFill>
        <p:spPr>
          <a:xfrm>
            <a:off x="7440480" y="738360"/>
            <a:ext cx="2332080" cy="393480"/>
          </a:xfrm>
          <a:prstGeom prst="rect">
            <a:avLst/>
          </a:prstGeom>
          <a:ln>
            <a:noFill/>
          </a:ln>
        </p:spPr>
      </p:pic>
      <p:pic>
        <p:nvPicPr>
          <p:cNvPr id="420" name="" descr=""/>
          <p:cNvPicPr/>
          <p:nvPr/>
        </p:nvPicPr>
        <p:blipFill>
          <a:blip r:embed="rId33"/>
          <a:stretch>
            <a:fillRect/>
          </a:stretch>
        </p:blipFill>
        <p:spPr>
          <a:xfrm>
            <a:off x="8912160" y="1324080"/>
            <a:ext cx="238320" cy="311040"/>
          </a:xfrm>
          <a:prstGeom prst="rect">
            <a:avLst/>
          </a:prstGeom>
          <a:ln>
            <a:noFill/>
          </a:ln>
        </p:spPr>
      </p:pic>
      <p:pic>
        <p:nvPicPr>
          <p:cNvPr id="421" name="" descr=""/>
          <p:cNvPicPr/>
          <p:nvPr/>
        </p:nvPicPr>
        <p:blipFill>
          <a:blip r:embed="rId34"/>
          <a:stretch>
            <a:fillRect/>
          </a:stretch>
        </p:blipFill>
        <p:spPr>
          <a:xfrm>
            <a:off x="8440560" y="1773360"/>
            <a:ext cx="841680" cy="365040"/>
          </a:xfrm>
          <a:prstGeom prst="rect">
            <a:avLst/>
          </a:prstGeom>
          <a:ln>
            <a:noFill/>
          </a:ln>
        </p:spPr>
      </p:pic>
      <p:pic>
        <p:nvPicPr>
          <p:cNvPr id="422" name="" descr=""/>
          <p:cNvPicPr/>
          <p:nvPr/>
        </p:nvPicPr>
        <p:blipFill>
          <a:blip r:embed="rId35"/>
          <a:stretch>
            <a:fillRect/>
          </a:stretch>
        </p:blipFill>
        <p:spPr>
          <a:xfrm>
            <a:off x="7418520" y="3259080"/>
            <a:ext cx="2377800" cy="457200"/>
          </a:xfrm>
          <a:prstGeom prst="rect">
            <a:avLst/>
          </a:prstGeom>
          <a:ln>
            <a:noFill/>
          </a:ln>
        </p:spPr>
      </p:pic>
      <p:pic>
        <p:nvPicPr>
          <p:cNvPr id="423" name="" descr=""/>
          <p:cNvPicPr/>
          <p:nvPr/>
        </p:nvPicPr>
        <p:blipFill>
          <a:blip r:embed="rId36"/>
          <a:stretch>
            <a:fillRect/>
          </a:stretch>
        </p:blipFill>
        <p:spPr>
          <a:xfrm>
            <a:off x="6864480" y="3797280"/>
            <a:ext cx="3108240" cy="503280"/>
          </a:xfrm>
          <a:prstGeom prst="rect">
            <a:avLst/>
          </a:prstGeom>
          <a:ln>
            <a:noFill/>
          </a:ln>
        </p:spPr>
      </p:pic>
      <p:pic>
        <p:nvPicPr>
          <p:cNvPr id="424" name="" descr=""/>
          <p:cNvPicPr/>
          <p:nvPr/>
        </p:nvPicPr>
        <p:blipFill>
          <a:blip r:embed="rId37"/>
          <a:stretch>
            <a:fillRect/>
          </a:stretch>
        </p:blipFill>
        <p:spPr>
          <a:xfrm>
            <a:off x="7889760" y="4422600"/>
            <a:ext cx="1536840" cy="238320"/>
          </a:xfrm>
          <a:prstGeom prst="rect">
            <a:avLst/>
          </a:prstGeom>
          <a:ln>
            <a:noFill/>
          </a:ln>
        </p:spPr>
      </p:pic>
      <p:pic>
        <p:nvPicPr>
          <p:cNvPr id="425" name="" descr=""/>
          <p:cNvPicPr/>
          <p:nvPr/>
        </p:nvPicPr>
        <p:blipFill>
          <a:blip r:embed="rId38"/>
          <a:stretch>
            <a:fillRect/>
          </a:stretch>
        </p:blipFill>
        <p:spPr>
          <a:xfrm>
            <a:off x="7550280" y="4762440"/>
            <a:ext cx="2149200" cy="476280"/>
          </a:xfrm>
          <a:prstGeom prst="rect">
            <a:avLst/>
          </a:prstGeom>
          <a:ln>
            <a:noFill/>
          </a:ln>
        </p:spPr>
      </p:pic>
      <p:pic>
        <p:nvPicPr>
          <p:cNvPr id="426" name="" descr=""/>
          <p:cNvPicPr/>
          <p:nvPr/>
        </p:nvPicPr>
        <p:blipFill>
          <a:blip r:embed="rId39"/>
          <a:stretch>
            <a:fillRect/>
          </a:stretch>
        </p:blipFill>
        <p:spPr>
          <a:xfrm>
            <a:off x="8021520" y="5357880"/>
            <a:ext cx="1170000" cy="374760"/>
          </a:xfrm>
          <a:prstGeom prst="rect">
            <a:avLst/>
          </a:prstGeom>
          <a:ln>
            <a:noFill/>
          </a:ln>
        </p:spPr>
      </p:pic>
      <p:pic>
        <p:nvPicPr>
          <p:cNvPr id="427" name="" descr=""/>
          <p:cNvPicPr/>
          <p:nvPr/>
        </p:nvPicPr>
        <p:blipFill>
          <a:blip r:embed="rId40"/>
          <a:stretch>
            <a:fillRect/>
          </a:stretch>
        </p:blipFill>
        <p:spPr>
          <a:xfrm>
            <a:off x="8020080" y="5827680"/>
            <a:ext cx="1106280" cy="320760"/>
          </a:xfrm>
          <a:prstGeom prst="rect">
            <a:avLst/>
          </a:prstGeom>
          <a:ln>
            <a:noFill/>
          </a:ln>
        </p:spPr>
      </p:pic>
      <p:pic>
        <p:nvPicPr>
          <p:cNvPr id="428" name="" descr=""/>
          <p:cNvPicPr/>
          <p:nvPr/>
        </p:nvPicPr>
        <p:blipFill>
          <a:blip r:embed="rId41"/>
          <a:stretch>
            <a:fillRect/>
          </a:stretch>
        </p:blipFill>
        <p:spPr>
          <a:xfrm>
            <a:off x="7577280" y="6167520"/>
            <a:ext cx="2193840" cy="557280"/>
          </a:xfrm>
          <a:prstGeom prst="rect">
            <a:avLst/>
          </a:prstGeom>
          <a:ln>
            <a:noFill/>
          </a:ln>
        </p:spPr>
      </p:pic>
      <p:pic>
        <p:nvPicPr>
          <p:cNvPr id="429" name="" descr=""/>
          <p:cNvPicPr/>
          <p:nvPr/>
        </p:nvPicPr>
        <p:blipFill>
          <a:blip r:embed="rId42"/>
          <a:stretch>
            <a:fillRect/>
          </a:stretch>
        </p:blipFill>
        <p:spPr>
          <a:xfrm>
            <a:off x="8273880" y="6748560"/>
            <a:ext cx="632160" cy="347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9" dur="indefinite" restart="never" nodeType="tmRoot">
          <p:childTnLst>
            <p:seq>
              <p:cTn id="6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985680" y="552600"/>
            <a:ext cx="238320" cy="255600"/>
          </a:xfrm>
          <a:prstGeom prst="rect">
            <a:avLst/>
          </a:prstGeom>
          <a:ln>
            <a:noFill/>
          </a:ln>
        </p:spPr>
      </p:pic>
      <p:pic>
        <p:nvPicPr>
          <p:cNvPr id="431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573120" y="950760"/>
            <a:ext cx="1984320" cy="411480"/>
          </a:xfrm>
          <a:prstGeom prst="rect">
            <a:avLst/>
          </a:prstGeom>
          <a:ln>
            <a:noFill/>
          </a:ln>
        </p:spPr>
      </p:pic>
      <p:pic>
        <p:nvPicPr>
          <p:cNvPr id="432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676440" y="1425600"/>
            <a:ext cx="1196640" cy="347760"/>
          </a:xfrm>
          <a:prstGeom prst="rect">
            <a:avLst/>
          </a:prstGeom>
          <a:ln>
            <a:noFill/>
          </a:ln>
        </p:spPr>
      </p:pic>
      <p:pic>
        <p:nvPicPr>
          <p:cNvPr id="433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320760" y="1908000"/>
            <a:ext cx="2295360" cy="338400"/>
          </a:xfrm>
          <a:prstGeom prst="rect">
            <a:avLst/>
          </a:prstGeom>
          <a:ln>
            <a:noFill/>
          </a:ln>
        </p:spPr>
      </p:pic>
      <p:pic>
        <p:nvPicPr>
          <p:cNvPr id="434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158760" y="2359080"/>
            <a:ext cx="3282840" cy="520560"/>
          </a:xfrm>
          <a:prstGeom prst="rect">
            <a:avLst/>
          </a:prstGeom>
          <a:ln>
            <a:noFill/>
          </a:ln>
        </p:spPr>
      </p:pic>
      <p:pic>
        <p:nvPicPr>
          <p:cNvPr id="435" name="" descr=""/>
          <p:cNvPicPr/>
          <p:nvPr/>
        </p:nvPicPr>
        <p:blipFill>
          <a:blip r:embed="rId6"/>
          <a:stretch>
            <a:fillRect/>
          </a:stretch>
        </p:blipFill>
        <p:spPr>
          <a:xfrm>
            <a:off x="650880" y="2925720"/>
            <a:ext cx="1317600" cy="365040"/>
          </a:xfrm>
          <a:prstGeom prst="rect">
            <a:avLst/>
          </a:prstGeom>
          <a:ln>
            <a:noFill/>
          </a:ln>
        </p:spPr>
      </p:pic>
      <p:pic>
        <p:nvPicPr>
          <p:cNvPr id="436" name="" descr=""/>
          <p:cNvPicPr/>
          <p:nvPr/>
        </p:nvPicPr>
        <p:blipFill>
          <a:blip r:embed="rId7"/>
          <a:stretch>
            <a:fillRect/>
          </a:stretch>
        </p:blipFill>
        <p:spPr>
          <a:xfrm>
            <a:off x="295200" y="3379680"/>
            <a:ext cx="3035520" cy="887400"/>
          </a:xfrm>
          <a:prstGeom prst="rect">
            <a:avLst/>
          </a:prstGeom>
          <a:ln>
            <a:noFill/>
          </a:ln>
        </p:spPr>
      </p:pic>
      <p:pic>
        <p:nvPicPr>
          <p:cNvPr id="437" name="" descr=""/>
          <p:cNvPicPr/>
          <p:nvPr/>
        </p:nvPicPr>
        <p:blipFill>
          <a:blip r:embed="rId8"/>
          <a:stretch>
            <a:fillRect/>
          </a:stretch>
        </p:blipFill>
        <p:spPr>
          <a:xfrm>
            <a:off x="507960" y="4297320"/>
            <a:ext cx="1947960" cy="374760"/>
          </a:xfrm>
          <a:prstGeom prst="rect">
            <a:avLst/>
          </a:prstGeom>
          <a:ln>
            <a:noFill/>
          </a:ln>
        </p:spPr>
      </p:pic>
      <p:pic>
        <p:nvPicPr>
          <p:cNvPr id="438" name="" descr=""/>
          <p:cNvPicPr/>
          <p:nvPr/>
        </p:nvPicPr>
        <p:blipFill>
          <a:blip r:embed="rId9"/>
          <a:stretch>
            <a:fillRect/>
          </a:stretch>
        </p:blipFill>
        <p:spPr>
          <a:xfrm>
            <a:off x="630360" y="4711680"/>
            <a:ext cx="1838160" cy="393840"/>
          </a:xfrm>
          <a:prstGeom prst="rect">
            <a:avLst/>
          </a:prstGeom>
          <a:ln>
            <a:noFill/>
          </a:ln>
        </p:spPr>
      </p:pic>
      <p:pic>
        <p:nvPicPr>
          <p:cNvPr id="439" name="" descr=""/>
          <p:cNvPicPr/>
          <p:nvPr/>
        </p:nvPicPr>
        <p:blipFill>
          <a:blip r:embed="rId10"/>
          <a:stretch>
            <a:fillRect/>
          </a:stretch>
        </p:blipFill>
        <p:spPr>
          <a:xfrm>
            <a:off x="236520" y="5151600"/>
            <a:ext cx="2862360" cy="466560"/>
          </a:xfrm>
          <a:prstGeom prst="rect">
            <a:avLst/>
          </a:prstGeom>
          <a:ln>
            <a:noFill/>
          </a:ln>
        </p:spPr>
      </p:pic>
      <p:pic>
        <p:nvPicPr>
          <p:cNvPr id="440" name="" descr=""/>
          <p:cNvPicPr/>
          <p:nvPr/>
        </p:nvPicPr>
        <p:blipFill>
          <a:blip r:embed="rId11"/>
          <a:stretch>
            <a:fillRect/>
          </a:stretch>
        </p:blipFill>
        <p:spPr>
          <a:xfrm>
            <a:off x="2519280" y="363600"/>
            <a:ext cx="2689200" cy="438120"/>
          </a:xfrm>
          <a:prstGeom prst="rect">
            <a:avLst/>
          </a:prstGeom>
          <a:ln>
            <a:noFill/>
          </a:ln>
        </p:spPr>
      </p:pic>
      <p:pic>
        <p:nvPicPr>
          <p:cNvPr id="441" name="" descr=""/>
          <p:cNvPicPr/>
          <p:nvPr/>
        </p:nvPicPr>
        <p:blipFill>
          <a:blip r:embed="rId12"/>
          <a:stretch>
            <a:fillRect/>
          </a:stretch>
        </p:blipFill>
        <p:spPr>
          <a:xfrm>
            <a:off x="293760" y="5699160"/>
            <a:ext cx="658800" cy="430200"/>
          </a:xfrm>
          <a:prstGeom prst="rect">
            <a:avLst/>
          </a:prstGeom>
          <a:ln>
            <a:noFill/>
          </a:ln>
        </p:spPr>
      </p:pic>
      <p:pic>
        <p:nvPicPr>
          <p:cNvPr id="442" name="" descr=""/>
          <p:cNvPicPr/>
          <p:nvPr/>
        </p:nvPicPr>
        <p:blipFill>
          <a:blip r:embed="rId13"/>
          <a:stretch>
            <a:fillRect/>
          </a:stretch>
        </p:blipFill>
        <p:spPr>
          <a:xfrm>
            <a:off x="2921040" y="1003320"/>
            <a:ext cx="639720" cy="403200"/>
          </a:xfrm>
          <a:prstGeom prst="rect">
            <a:avLst/>
          </a:prstGeom>
          <a:ln>
            <a:noFill/>
          </a:ln>
        </p:spPr>
      </p:pic>
      <p:pic>
        <p:nvPicPr>
          <p:cNvPr id="443" name="" descr=""/>
          <p:cNvPicPr/>
          <p:nvPr/>
        </p:nvPicPr>
        <p:blipFill>
          <a:blip r:embed="rId14"/>
          <a:stretch>
            <a:fillRect/>
          </a:stretch>
        </p:blipFill>
        <p:spPr>
          <a:xfrm>
            <a:off x="1851120" y="5781600"/>
            <a:ext cx="795240" cy="265320"/>
          </a:xfrm>
          <a:prstGeom prst="rect">
            <a:avLst/>
          </a:prstGeom>
          <a:ln>
            <a:noFill/>
          </a:ln>
        </p:spPr>
      </p:pic>
      <p:pic>
        <p:nvPicPr>
          <p:cNvPr id="444" name="" descr=""/>
          <p:cNvPicPr/>
          <p:nvPr/>
        </p:nvPicPr>
        <p:blipFill>
          <a:blip r:embed="rId15"/>
          <a:stretch>
            <a:fillRect/>
          </a:stretch>
        </p:blipFill>
        <p:spPr>
          <a:xfrm>
            <a:off x="4368960" y="976320"/>
            <a:ext cx="1106280" cy="374760"/>
          </a:xfrm>
          <a:prstGeom prst="rect">
            <a:avLst/>
          </a:prstGeom>
          <a:ln>
            <a:noFill/>
          </a:ln>
        </p:spPr>
      </p:pic>
      <p:pic>
        <p:nvPicPr>
          <p:cNvPr id="445" name="" descr=""/>
          <p:cNvPicPr/>
          <p:nvPr/>
        </p:nvPicPr>
        <p:blipFill>
          <a:blip r:embed="rId16"/>
          <a:stretch>
            <a:fillRect/>
          </a:stretch>
        </p:blipFill>
        <p:spPr>
          <a:xfrm>
            <a:off x="372960" y="6200640"/>
            <a:ext cx="2349720" cy="430200"/>
          </a:xfrm>
          <a:prstGeom prst="rect">
            <a:avLst/>
          </a:prstGeom>
          <a:ln>
            <a:noFill/>
          </a:ln>
        </p:spPr>
      </p:pic>
      <p:pic>
        <p:nvPicPr>
          <p:cNvPr id="446" name="" descr=""/>
          <p:cNvPicPr/>
          <p:nvPr/>
        </p:nvPicPr>
        <p:blipFill>
          <a:blip r:embed="rId17"/>
          <a:stretch>
            <a:fillRect/>
          </a:stretch>
        </p:blipFill>
        <p:spPr>
          <a:xfrm>
            <a:off x="519120" y="6754680"/>
            <a:ext cx="2030400" cy="328680"/>
          </a:xfrm>
          <a:prstGeom prst="rect">
            <a:avLst/>
          </a:prstGeom>
          <a:ln>
            <a:noFill/>
          </a:ln>
        </p:spPr>
      </p:pic>
      <p:pic>
        <p:nvPicPr>
          <p:cNvPr id="447" name="" descr=""/>
          <p:cNvPicPr/>
          <p:nvPr/>
        </p:nvPicPr>
        <p:blipFill>
          <a:blip r:embed="rId18"/>
          <a:stretch>
            <a:fillRect/>
          </a:stretch>
        </p:blipFill>
        <p:spPr>
          <a:xfrm>
            <a:off x="3638520" y="1501920"/>
            <a:ext cx="2432160" cy="384120"/>
          </a:xfrm>
          <a:prstGeom prst="rect">
            <a:avLst/>
          </a:prstGeom>
          <a:ln>
            <a:noFill/>
          </a:ln>
        </p:spPr>
      </p:pic>
      <p:pic>
        <p:nvPicPr>
          <p:cNvPr id="448" name="" descr=""/>
          <p:cNvPicPr/>
          <p:nvPr/>
        </p:nvPicPr>
        <p:blipFill>
          <a:blip r:embed="rId19"/>
          <a:stretch>
            <a:fillRect/>
          </a:stretch>
        </p:blipFill>
        <p:spPr>
          <a:xfrm>
            <a:off x="4125960" y="2013120"/>
            <a:ext cx="1619280" cy="365040"/>
          </a:xfrm>
          <a:prstGeom prst="rect">
            <a:avLst/>
          </a:prstGeom>
          <a:ln>
            <a:noFill/>
          </a:ln>
        </p:spPr>
      </p:pic>
      <p:pic>
        <p:nvPicPr>
          <p:cNvPr id="449" name="" descr=""/>
          <p:cNvPicPr/>
          <p:nvPr/>
        </p:nvPicPr>
        <p:blipFill>
          <a:blip r:embed="rId20"/>
          <a:stretch>
            <a:fillRect/>
          </a:stretch>
        </p:blipFill>
        <p:spPr>
          <a:xfrm>
            <a:off x="6788160" y="1401840"/>
            <a:ext cx="2670120" cy="768240"/>
          </a:xfrm>
          <a:prstGeom prst="rect">
            <a:avLst/>
          </a:prstGeom>
          <a:ln>
            <a:noFill/>
          </a:ln>
        </p:spPr>
      </p:pic>
      <p:pic>
        <p:nvPicPr>
          <p:cNvPr id="450" name="" descr=""/>
          <p:cNvPicPr/>
          <p:nvPr/>
        </p:nvPicPr>
        <p:blipFill>
          <a:blip r:embed="rId21"/>
          <a:stretch>
            <a:fillRect/>
          </a:stretch>
        </p:blipFill>
        <p:spPr>
          <a:xfrm>
            <a:off x="7840800" y="2846520"/>
            <a:ext cx="1279440" cy="631800"/>
          </a:xfrm>
          <a:prstGeom prst="rect">
            <a:avLst/>
          </a:prstGeom>
          <a:ln>
            <a:noFill/>
          </a:ln>
        </p:spPr>
      </p:pic>
      <p:pic>
        <p:nvPicPr>
          <p:cNvPr id="451" name="" descr=""/>
          <p:cNvPicPr/>
          <p:nvPr/>
        </p:nvPicPr>
        <p:blipFill>
          <a:blip r:embed="rId22"/>
          <a:stretch>
            <a:fillRect/>
          </a:stretch>
        </p:blipFill>
        <p:spPr>
          <a:xfrm>
            <a:off x="7128000" y="3519360"/>
            <a:ext cx="2414520" cy="503280"/>
          </a:xfrm>
          <a:prstGeom prst="rect">
            <a:avLst/>
          </a:prstGeom>
          <a:ln>
            <a:noFill/>
          </a:ln>
        </p:spPr>
      </p:pic>
      <p:pic>
        <p:nvPicPr>
          <p:cNvPr id="452" name="" descr=""/>
          <p:cNvPicPr/>
          <p:nvPr/>
        </p:nvPicPr>
        <p:blipFill>
          <a:blip r:embed="rId23"/>
          <a:stretch>
            <a:fillRect/>
          </a:stretch>
        </p:blipFill>
        <p:spPr>
          <a:xfrm>
            <a:off x="6854760" y="3157560"/>
            <a:ext cx="338040" cy="274680"/>
          </a:xfrm>
          <a:prstGeom prst="rect">
            <a:avLst/>
          </a:prstGeom>
          <a:ln>
            <a:noFill/>
          </a:ln>
        </p:spPr>
      </p:pic>
      <p:pic>
        <p:nvPicPr>
          <p:cNvPr id="453" name="" descr=""/>
          <p:cNvPicPr/>
          <p:nvPr/>
        </p:nvPicPr>
        <p:blipFill>
          <a:blip r:embed="rId24"/>
          <a:stretch>
            <a:fillRect/>
          </a:stretch>
        </p:blipFill>
        <p:spPr>
          <a:xfrm>
            <a:off x="7900920" y="4179960"/>
            <a:ext cx="1344600" cy="320760"/>
          </a:xfrm>
          <a:prstGeom prst="rect">
            <a:avLst/>
          </a:prstGeom>
          <a:ln>
            <a:noFill/>
          </a:ln>
        </p:spPr>
      </p:pic>
      <p:pic>
        <p:nvPicPr>
          <p:cNvPr id="454" name="" descr=""/>
          <p:cNvPicPr/>
          <p:nvPr/>
        </p:nvPicPr>
        <p:blipFill>
          <a:blip r:embed="rId25"/>
          <a:stretch>
            <a:fillRect/>
          </a:stretch>
        </p:blipFill>
        <p:spPr>
          <a:xfrm>
            <a:off x="6832440" y="4552920"/>
            <a:ext cx="2872080" cy="868320"/>
          </a:xfrm>
          <a:prstGeom prst="rect">
            <a:avLst/>
          </a:prstGeom>
          <a:ln>
            <a:noFill/>
          </a:ln>
        </p:spPr>
      </p:pic>
      <p:pic>
        <p:nvPicPr>
          <p:cNvPr id="455" name="" descr=""/>
          <p:cNvPicPr/>
          <p:nvPr/>
        </p:nvPicPr>
        <p:blipFill>
          <a:blip r:embed="rId26"/>
          <a:stretch>
            <a:fillRect/>
          </a:stretch>
        </p:blipFill>
        <p:spPr>
          <a:xfrm>
            <a:off x="7497720" y="5418000"/>
            <a:ext cx="1994040" cy="384480"/>
          </a:xfrm>
          <a:prstGeom prst="rect">
            <a:avLst/>
          </a:prstGeom>
          <a:ln>
            <a:noFill/>
          </a:ln>
        </p:spPr>
      </p:pic>
      <p:pic>
        <p:nvPicPr>
          <p:cNvPr id="456" name="" descr=""/>
          <p:cNvPicPr/>
          <p:nvPr/>
        </p:nvPicPr>
        <p:blipFill>
          <a:blip r:embed="rId27"/>
          <a:stretch>
            <a:fillRect/>
          </a:stretch>
        </p:blipFill>
        <p:spPr>
          <a:xfrm>
            <a:off x="3835440" y="2597040"/>
            <a:ext cx="1774800" cy="493920"/>
          </a:xfrm>
          <a:prstGeom prst="rect">
            <a:avLst/>
          </a:prstGeom>
          <a:ln>
            <a:noFill/>
          </a:ln>
        </p:spPr>
      </p:pic>
      <p:pic>
        <p:nvPicPr>
          <p:cNvPr id="457" name="" descr=""/>
          <p:cNvPicPr/>
          <p:nvPr/>
        </p:nvPicPr>
        <p:blipFill>
          <a:blip r:embed="rId28"/>
          <a:stretch>
            <a:fillRect/>
          </a:stretch>
        </p:blipFill>
        <p:spPr>
          <a:xfrm>
            <a:off x="3735360" y="3625920"/>
            <a:ext cx="2743200" cy="420480"/>
          </a:xfrm>
          <a:prstGeom prst="rect">
            <a:avLst/>
          </a:prstGeom>
          <a:ln>
            <a:noFill/>
          </a:ln>
        </p:spPr>
      </p:pic>
      <p:pic>
        <p:nvPicPr>
          <p:cNvPr id="458" name="" descr=""/>
          <p:cNvPicPr/>
          <p:nvPr/>
        </p:nvPicPr>
        <p:blipFill>
          <a:blip r:embed="rId29"/>
          <a:stretch>
            <a:fillRect/>
          </a:stretch>
        </p:blipFill>
        <p:spPr>
          <a:xfrm>
            <a:off x="4259160" y="4402080"/>
            <a:ext cx="1563840" cy="666720"/>
          </a:xfrm>
          <a:prstGeom prst="rect">
            <a:avLst/>
          </a:prstGeom>
          <a:ln>
            <a:noFill/>
          </a:ln>
        </p:spPr>
      </p:pic>
      <p:pic>
        <p:nvPicPr>
          <p:cNvPr id="459" name="" descr=""/>
          <p:cNvPicPr/>
          <p:nvPr/>
        </p:nvPicPr>
        <p:blipFill>
          <a:blip r:embed="rId30"/>
          <a:stretch>
            <a:fillRect/>
          </a:stretch>
        </p:blipFill>
        <p:spPr>
          <a:xfrm>
            <a:off x="4403880" y="5186520"/>
            <a:ext cx="1563480" cy="447480"/>
          </a:xfrm>
          <a:prstGeom prst="rect">
            <a:avLst/>
          </a:prstGeom>
          <a:ln>
            <a:noFill/>
          </a:ln>
        </p:spPr>
      </p:pic>
      <p:pic>
        <p:nvPicPr>
          <p:cNvPr id="460" name="" descr=""/>
          <p:cNvPicPr/>
          <p:nvPr/>
        </p:nvPicPr>
        <p:blipFill>
          <a:blip r:embed="rId31"/>
          <a:stretch>
            <a:fillRect/>
          </a:stretch>
        </p:blipFill>
        <p:spPr>
          <a:xfrm>
            <a:off x="5595840" y="138240"/>
            <a:ext cx="4023000" cy="411120"/>
          </a:xfrm>
          <a:prstGeom prst="rect">
            <a:avLst/>
          </a:prstGeom>
          <a:ln>
            <a:noFill/>
          </a:ln>
        </p:spPr>
      </p:pic>
      <p:pic>
        <p:nvPicPr>
          <p:cNvPr id="461" name="" descr=""/>
          <p:cNvPicPr/>
          <p:nvPr/>
        </p:nvPicPr>
        <p:blipFill>
          <a:blip r:embed="rId32"/>
          <a:stretch>
            <a:fillRect/>
          </a:stretch>
        </p:blipFill>
        <p:spPr>
          <a:xfrm>
            <a:off x="5899320" y="617400"/>
            <a:ext cx="3547800" cy="457200"/>
          </a:xfrm>
          <a:prstGeom prst="rect">
            <a:avLst/>
          </a:prstGeom>
          <a:ln>
            <a:noFill/>
          </a:ln>
        </p:spPr>
      </p:pic>
      <p:pic>
        <p:nvPicPr>
          <p:cNvPr id="462" name="" descr=""/>
          <p:cNvPicPr/>
          <p:nvPr/>
        </p:nvPicPr>
        <p:blipFill>
          <a:blip r:embed="rId33"/>
          <a:stretch>
            <a:fillRect/>
          </a:stretch>
        </p:blipFill>
        <p:spPr>
          <a:xfrm>
            <a:off x="6297480" y="3257640"/>
            <a:ext cx="209520" cy="311040"/>
          </a:xfrm>
          <a:prstGeom prst="rect">
            <a:avLst/>
          </a:prstGeom>
          <a:ln>
            <a:noFill/>
          </a:ln>
        </p:spPr>
      </p:pic>
      <p:pic>
        <p:nvPicPr>
          <p:cNvPr id="463" name="" descr=""/>
          <p:cNvPicPr/>
          <p:nvPr/>
        </p:nvPicPr>
        <p:blipFill>
          <a:blip r:embed="rId34"/>
          <a:stretch>
            <a:fillRect/>
          </a:stretch>
        </p:blipFill>
        <p:spPr>
          <a:xfrm>
            <a:off x="4051440" y="5792760"/>
            <a:ext cx="2533680" cy="374760"/>
          </a:xfrm>
          <a:prstGeom prst="rect">
            <a:avLst/>
          </a:prstGeom>
          <a:ln>
            <a:noFill/>
          </a:ln>
        </p:spPr>
      </p:pic>
      <p:pic>
        <p:nvPicPr>
          <p:cNvPr id="464" name="" descr=""/>
          <p:cNvPicPr/>
          <p:nvPr/>
        </p:nvPicPr>
        <p:blipFill>
          <a:blip r:embed="rId35"/>
          <a:stretch>
            <a:fillRect/>
          </a:stretch>
        </p:blipFill>
        <p:spPr>
          <a:xfrm>
            <a:off x="3959280" y="6276960"/>
            <a:ext cx="2770200" cy="357120"/>
          </a:xfrm>
          <a:prstGeom prst="rect">
            <a:avLst/>
          </a:prstGeom>
          <a:ln>
            <a:noFill/>
          </a:ln>
        </p:spPr>
      </p:pic>
      <p:pic>
        <p:nvPicPr>
          <p:cNvPr id="465" name="" descr=""/>
          <p:cNvPicPr/>
          <p:nvPr/>
        </p:nvPicPr>
        <p:blipFill>
          <a:blip r:embed="rId36"/>
          <a:stretch>
            <a:fillRect/>
          </a:stretch>
        </p:blipFill>
        <p:spPr>
          <a:xfrm>
            <a:off x="7207200" y="2282760"/>
            <a:ext cx="2414520" cy="384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1" dur="indefinite" restart="never" nodeType="tmRoot">
          <p:childTnLst>
            <p:seq>
              <p:cTn id="6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CustomShape 1"/>
          <p:cNvSpPr/>
          <p:nvPr/>
        </p:nvSpPr>
        <p:spPr>
          <a:xfrm>
            <a:off x="1508040" y="411120"/>
            <a:ext cx="52783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Classical Harmonic Oscillator</a:t>
            </a:r>
            <a:endParaRPr/>
          </a:p>
        </p:txBody>
      </p:sp>
      <p:sp>
        <p:nvSpPr>
          <p:cNvPr id="72" name="CustomShape 2"/>
          <p:cNvSpPr/>
          <p:nvPr/>
        </p:nvSpPr>
        <p:spPr>
          <a:xfrm>
            <a:off x="1522440" y="701640"/>
            <a:ext cx="5265720" cy="106560"/>
          </a:xfrm>
          <a:prstGeom prst="roundRect">
            <a:avLst>
              <a:gd name="adj" fmla="val 327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73" name="CustomShape 3"/>
          <p:cNvSpPr/>
          <p:nvPr/>
        </p:nvSpPr>
        <p:spPr>
          <a:xfrm>
            <a:off x="1019160" y="1679400"/>
            <a:ext cx="65952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More on the classical harmonic oscillator: </a:t>
            </a:r>
            <a:endParaRPr/>
          </a:p>
        </p:txBody>
      </p:sp>
      <p:pic>
        <p:nvPicPr>
          <p:cNvPr id="74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7397640" y="3738600"/>
            <a:ext cx="338400" cy="274680"/>
          </a:xfrm>
          <a:prstGeom prst="rect">
            <a:avLst/>
          </a:prstGeom>
          <a:ln>
            <a:noFill/>
          </a:ln>
        </p:spPr>
      </p:pic>
      <p:sp>
        <p:nvSpPr>
          <p:cNvPr id="75" name="CustomShape 4"/>
          <p:cNvSpPr/>
          <p:nvPr/>
        </p:nvSpPr>
        <p:spPr>
          <a:xfrm>
            <a:off x="1720800" y="3678120"/>
            <a:ext cx="400140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1) Classical Turning Point</a:t>
            </a:r>
            <a:endParaRPr/>
          </a:p>
        </p:txBody>
      </p:sp>
      <p:sp>
        <p:nvSpPr>
          <p:cNvPr id="76" name="CustomShape 5"/>
          <p:cNvSpPr/>
          <p:nvPr/>
        </p:nvSpPr>
        <p:spPr>
          <a:xfrm>
            <a:off x="1746360" y="2513160"/>
            <a:ext cx="743148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0) Lowest possible energy is 0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	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(resting at the bottom of the quadratic well</a:t>
            </a:r>
            <a:endParaRPr/>
          </a:p>
        </p:txBody>
      </p:sp>
      <p:sp>
        <p:nvSpPr>
          <p:cNvPr id="77" name="CustomShape 6"/>
          <p:cNvSpPr/>
          <p:nvPr/>
        </p:nvSpPr>
        <p:spPr>
          <a:xfrm>
            <a:off x="2408400" y="4219560"/>
            <a:ext cx="649764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All solutions have a strictly limited spatial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extent...the largest x is called </a:t>
            </a:r>
            <a:endParaRPr/>
          </a:p>
        </p:txBody>
      </p:sp>
      <p:pic>
        <p:nvPicPr>
          <p:cNvPr id="78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7054920" y="4599000"/>
            <a:ext cx="338040" cy="274680"/>
          </a:xfrm>
          <a:prstGeom prst="rect">
            <a:avLst/>
          </a:prstGeom>
          <a:ln>
            <a:noFill/>
          </a:ln>
        </p:spPr>
      </p:pic>
      <p:sp>
        <p:nvSpPr>
          <p:cNvPr id="79" name="CustomShape 7"/>
          <p:cNvSpPr/>
          <p:nvPr/>
        </p:nvSpPr>
        <p:spPr>
          <a:xfrm>
            <a:off x="2394000" y="5027760"/>
            <a:ext cx="41277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classical turning point</a:t>
            </a:r>
            <a:endParaRPr/>
          </a:p>
        </p:txBody>
      </p:sp>
      <p:sp>
        <p:nvSpPr>
          <p:cNvPr id="80" name="CustomShape 8"/>
          <p:cNvSpPr/>
          <p:nvPr/>
        </p:nvSpPr>
        <p:spPr>
          <a:xfrm>
            <a:off x="2473200" y="5821200"/>
            <a:ext cx="10126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E = V(</a:t>
            </a:r>
            <a:endParaRPr/>
          </a:p>
        </p:txBody>
      </p:sp>
      <p:pic>
        <p:nvPicPr>
          <p:cNvPr id="81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3443400" y="5856120"/>
            <a:ext cx="338040" cy="274680"/>
          </a:xfrm>
          <a:prstGeom prst="rect">
            <a:avLst/>
          </a:prstGeom>
          <a:ln>
            <a:noFill/>
          </a:ln>
        </p:spPr>
      </p:pic>
      <p:sp>
        <p:nvSpPr>
          <p:cNvPr id="82" name="CustomShape 9"/>
          <p:cNvSpPr/>
          <p:nvPr/>
        </p:nvSpPr>
        <p:spPr>
          <a:xfrm>
            <a:off x="3797280" y="5834160"/>
            <a:ext cx="1195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)</a:t>
            </a:r>
            <a:endParaRPr/>
          </a:p>
        </p:txBody>
      </p:sp>
      <p:pic>
        <p:nvPicPr>
          <p:cNvPr id="83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7054920" y="4599000"/>
            <a:ext cx="338040" cy="274680"/>
          </a:xfrm>
          <a:prstGeom prst="rect">
            <a:avLst/>
          </a:prstGeom>
          <a:ln>
            <a:noFill/>
          </a:ln>
        </p:spPr>
      </p:pic>
      <p:pic>
        <p:nvPicPr>
          <p:cNvPr id="84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5316480" y="5808600"/>
            <a:ext cx="1563840" cy="447840"/>
          </a:xfrm>
          <a:prstGeom prst="rect">
            <a:avLst/>
          </a:prstGeom>
          <a:ln>
            <a:noFill/>
          </a:ln>
        </p:spPr>
      </p:pic>
      <p:sp>
        <p:nvSpPr>
          <p:cNvPr id="85" name="Line 10"/>
          <p:cNvSpPr/>
          <p:nvPr/>
        </p:nvSpPr>
        <p:spPr>
          <a:xfrm>
            <a:off x="4246560" y="6032520"/>
            <a:ext cx="766800" cy="144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1270080" y="542880"/>
            <a:ext cx="53377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Quantum Harmonic Oscillator</a:t>
            </a:r>
            <a:endParaRPr/>
          </a:p>
        </p:txBody>
      </p:sp>
      <p:sp>
        <p:nvSpPr>
          <p:cNvPr id="87" name="CustomShape 2"/>
          <p:cNvSpPr/>
          <p:nvPr/>
        </p:nvSpPr>
        <p:spPr>
          <a:xfrm>
            <a:off x="1123920" y="885960"/>
            <a:ext cx="5570640" cy="54000"/>
          </a:xfrm>
          <a:prstGeom prst="roundRect">
            <a:avLst>
              <a:gd name="adj" fmla="val 635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pic>
        <p:nvPicPr>
          <p:cNvPr id="88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967120" y="2459160"/>
            <a:ext cx="3251160" cy="556920"/>
          </a:xfrm>
          <a:prstGeom prst="rect">
            <a:avLst/>
          </a:prstGeom>
          <a:ln>
            <a:noFill/>
          </a:ln>
        </p:spPr>
      </p:pic>
      <p:sp>
        <p:nvSpPr>
          <p:cNvPr id="89" name="CustomShape 3"/>
          <p:cNvSpPr/>
          <p:nvPr/>
        </p:nvSpPr>
        <p:spPr>
          <a:xfrm>
            <a:off x="582480" y="1282680"/>
            <a:ext cx="902124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We want to discover and solve the/a quantum mechanical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system that has as a classical limit the previous situation. </a:t>
            </a:r>
            <a:endParaRPr/>
          </a:p>
        </p:txBody>
      </p:sp>
      <p:sp>
        <p:nvSpPr>
          <p:cNvPr id="90" name="CustomShape 4"/>
          <p:cNvSpPr/>
          <p:nvPr/>
        </p:nvSpPr>
        <p:spPr>
          <a:xfrm>
            <a:off x="674640" y="3386160"/>
            <a:ext cx="830340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Obvious Candidate: Relate the linear operators to the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	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classical observables</a:t>
            </a:r>
            <a:endParaRPr/>
          </a:p>
        </p:txBody>
      </p:sp>
      <p:pic>
        <p:nvPicPr>
          <p:cNvPr id="91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171960" y="6327720"/>
            <a:ext cx="3693960" cy="736560"/>
          </a:xfrm>
          <a:prstGeom prst="rect">
            <a:avLst/>
          </a:prstGeom>
          <a:ln>
            <a:noFill/>
          </a:ln>
        </p:spPr>
      </p:pic>
      <p:pic>
        <p:nvPicPr>
          <p:cNvPr id="92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4127400" y="4294080"/>
            <a:ext cx="1363680" cy="441360"/>
          </a:xfrm>
          <a:prstGeom prst="rect">
            <a:avLst/>
          </a:prstGeom>
          <a:ln>
            <a:noFill/>
          </a:ln>
        </p:spPr>
      </p:pic>
      <p:pic>
        <p:nvPicPr>
          <p:cNvPr id="93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3147840" y="4937040"/>
            <a:ext cx="3332160" cy="673200"/>
          </a:xfrm>
          <a:prstGeom prst="rect">
            <a:avLst/>
          </a:prstGeom>
          <a:ln>
            <a:noFill/>
          </a:ln>
        </p:spPr>
      </p:pic>
      <p:sp>
        <p:nvSpPr>
          <p:cNvPr id="94" name="CustomShape 5"/>
          <p:cNvSpPr/>
          <p:nvPr/>
        </p:nvSpPr>
        <p:spPr>
          <a:xfrm>
            <a:off x="423720" y="6257880"/>
            <a:ext cx="20152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So we guess:</a:t>
            </a:r>
            <a:endParaRPr/>
          </a:p>
        </p:txBody>
      </p:sp>
      <p:sp>
        <p:nvSpPr>
          <p:cNvPr id="95" name="CustomShape 6"/>
          <p:cNvSpPr/>
          <p:nvPr/>
        </p:nvSpPr>
        <p:spPr>
          <a:xfrm>
            <a:off x="7089840" y="2738520"/>
            <a:ext cx="19162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Need to find</a:t>
            </a:r>
            <a:endParaRPr/>
          </a:p>
        </p:txBody>
      </p:sp>
      <p:pic>
        <p:nvPicPr>
          <p:cNvPr id="96" name="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9150480" y="2577960"/>
            <a:ext cx="376200" cy="465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1270080" y="542880"/>
            <a:ext cx="53377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The Quantum Harmonic Oscillator</a:t>
            </a:r>
            <a:endParaRPr/>
          </a:p>
        </p:txBody>
      </p:sp>
      <p:sp>
        <p:nvSpPr>
          <p:cNvPr id="98" name="CustomShape 2"/>
          <p:cNvSpPr/>
          <p:nvPr/>
        </p:nvSpPr>
        <p:spPr>
          <a:xfrm>
            <a:off x="1123920" y="885960"/>
            <a:ext cx="5570640" cy="54000"/>
          </a:xfrm>
          <a:prstGeom prst="roundRect">
            <a:avLst>
              <a:gd name="adj" fmla="val 635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sp>
        <p:nvSpPr>
          <p:cNvPr id="99" name="CustomShape 3"/>
          <p:cNvSpPr/>
          <p:nvPr/>
        </p:nvSpPr>
        <p:spPr>
          <a:xfrm>
            <a:off x="1374840" y="1679400"/>
            <a:ext cx="32925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Now use the x-basis; </a:t>
            </a:r>
            <a:endParaRPr/>
          </a:p>
        </p:txBody>
      </p:sp>
      <p:pic>
        <p:nvPicPr>
          <p:cNvPr id="100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249640" y="2289240"/>
            <a:ext cx="4987800" cy="952560"/>
          </a:xfrm>
          <a:prstGeom prst="rect">
            <a:avLst/>
          </a:prstGeom>
          <a:ln>
            <a:noFill/>
          </a:ln>
        </p:spPr>
      </p:pic>
      <p:sp>
        <p:nvSpPr>
          <p:cNvPr id="101" name="CustomShape 4"/>
          <p:cNvSpPr/>
          <p:nvPr/>
        </p:nvSpPr>
        <p:spPr>
          <a:xfrm>
            <a:off x="1243080" y="3386160"/>
            <a:ext cx="750168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We investigate this candidate (!) by studying the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energy eigenstates: </a:t>
            </a:r>
            <a:endParaRPr/>
          </a:p>
        </p:txBody>
      </p:sp>
      <p:pic>
        <p:nvPicPr>
          <p:cNvPr id="102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897280" y="4368960"/>
            <a:ext cx="3228840" cy="433080"/>
          </a:xfrm>
          <a:prstGeom prst="rect">
            <a:avLst/>
          </a:prstGeom>
          <a:ln>
            <a:noFill/>
          </a:ln>
        </p:spPr>
      </p:pic>
      <p:sp>
        <p:nvSpPr>
          <p:cNvPr id="103" name="CustomShape 5"/>
          <p:cNvSpPr/>
          <p:nvPr/>
        </p:nvSpPr>
        <p:spPr>
          <a:xfrm>
            <a:off x="766800" y="4921200"/>
            <a:ext cx="863280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To simplify the D.E. Somewhat, we go to dimensionless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quantities, </a:t>
            </a:r>
            <a:endParaRPr/>
          </a:p>
        </p:txBody>
      </p:sp>
      <p:pic>
        <p:nvPicPr>
          <p:cNvPr id="104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5862600" y="5967360"/>
            <a:ext cx="1928880" cy="554040"/>
          </a:xfrm>
          <a:prstGeom prst="rect">
            <a:avLst/>
          </a:prstGeom>
          <a:ln>
            <a:noFill/>
          </a:ln>
        </p:spPr>
      </p:pic>
      <p:pic>
        <p:nvPicPr>
          <p:cNvPr id="105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1863720" y="5954760"/>
            <a:ext cx="2263680" cy="635040"/>
          </a:xfrm>
          <a:prstGeom prst="rect">
            <a:avLst/>
          </a:prstGeom>
          <a:ln>
            <a:noFill/>
          </a:ln>
        </p:spPr>
      </p:pic>
      <p:sp>
        <p:nvSpPr>
          <p:cNvPr id="106" name="CustomShape 6"/>
          <p:cNvSpPr/>
          <p:nvPr/>
        </p:nvSpPr>
        <p:spPr>
          <a:xfrm>
            <a:off x="992160" y="6945480"/>
            <a:ext cx="76845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So that the energy eigenstate equation becomes; </a:t>
            </a:r>
            <a:endParaRPr/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936880" y="663480"/>
            <a:ext cx="3149640" cy="567000"/>
          </a:xfrm>
          <a:prstGeom prst="rect">
            <a:avLst/>
          </a:prstGeom>
          <a:ln>
            <a:noFill/>
          </a:ln>
        </p:spPr>
      </p:pic>
      <p:sp>
        <p:nvSpPr>
          <p:cNvPr id="108" name="CustomShape 1"/>
          <p:cNvSpPr/>
          <p:nvPr/>
        </p:nvSpPr>
        <p:spPr>
          <a:xfrm>
            <a:off x="887400" y="1917720"/>
            <a:ext cx="6884640" cy="7243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 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We proceed solving this through two steps: 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
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	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First take as an ansatz : </a:t>
            </a:r>
            <a:endParaRPr/>
          </a:p>
        </p:txBody>
      </p:sp>
      <p:pic>
        <p:nvPicPr>
          <p:cNvPr id="109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5249880" y="6888240"/>
            <a:ext cx="1214280" cy="557280"/>
          </a:xfrm>
          <a:prstGeom prst="rect">
            <a:avLst/>
          </a:prstGeom>
          <a:ln>
            <a:noFill/>
          </a:ln>
        </p:spPr>
      </p:pic>
      <p:sp>
        <p:nvSpPr>
          <p:cNvPr id="110" name="CustomShape 2"/>
          <p:cNvSpPr/>
          <p:nvPr/>
        </p:nvSpPr>
        <p:spPr>
          <a:xfrm>
            <a:off x="449280" y="6389640"/>
            <a:ext cx="5810400" cy="10789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finite series solutions (i.e. polynomial) in terms of the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so-called Hermite polynomials</a:t>
            </a:r>
            <a:endParaRPr/>
          </a:p>
        </p:txBody>
      </p:sp>
      <p:pic>
        <p:nvPicPr>
          <p:cNvPr id="111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658960" y="2871720"/>
            <a:ext cx="3324240" cy="662040"/>
          </a:xfrm>
          <a:prstGeom prst="rect">
            <a:avLst/>
          </a:prstGeom>
          <a:ln>
            <a:noFill/>
          </a:ln>
        </p:spPr>
      </p:pic>
      <p:sp>
        <p:nvSpPr>
          <p:cNvPr id="112" name="CustomShape 3"/>
          <p:cNvSpPr/>
          <p:nvPr/>
        </p:nvSpPr>
        <p:spPr>
          <a:xfrm>
            <a:off x="237960" y="3651120"/>
            <a:ext cx="957312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For some function P(y). Putting this into the D.E. above, leads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to the resulting equation in the function P(y); </a:t>
            </a:r>
            <a:endParaRPr/>
          </a:p>
        </p:txBody>
      </p:sp>
      <p:pic>
        <p:nvPicPr>
          <p:cNvPr id="113" name="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2057400" y="4714920"/>
            <a:ext cx="5256360" cy="473040"/>
          </a:xfrm>
          <a:prstGeom prst="rect">
            <a:avLst/>
          </a:prstGeom>
          <a:ln>
            <a:noFill/>
          </a:ln>
        </p:spPr>
      </p:pic>
      <p:sp>
        <p:nvSpPr>
          <p:cNvPr id="114" name="CustomShape 4"/>
          <p:cNvSpPr/>
          <p:nvPr/>
        </p:nvSpPr>
        <p:spPr>
          <a:xfrm>
            <a:off x="374760" y="5664240"/>
            <a:ext cx="941904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One can search for power series solutions to this equation ...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check the book section below eq. 7.3.11. There are</a:t>
            </a:r>
            <a:endParaRPr/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646200" y="696960"/>
            <a:ext cx="8974080" cy="10753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“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You are now being given a single page sheet of all about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Hermite polynomials...this may be of use for problems. “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&lt;hand out and discuss&gt; </a:t>
            </a:r>
            <a:endParaRPr/>
          </a:p>
        </p:txBody>
      </p:sp>
      <p:sp>
        <p:nvSpPr>
          <p:cNvPr id="116" name="CustomShape 2"/>
          <p:cNvSpPr/>
          <p:nvPr/>
        </p:nvSpPr>
        <p:spPr>
          <a:xfrm>
            <a:off x="679320" y="2108160"/>
            <a:ext cx="56653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Summary of the solution to the QHO</a:t>
            </a:r>
            <a:endParaRPr/>
          </a:p>
        </p:txBody>
      </p:sp>
      <p:sp>
        <p:nvSpPr>
          <p:cNvPr id="117" name="CustomShape 3"/>
          <p:cNvSpPr/>
          <p:nvPr/>
        </p:nvSpPr>
        <p:spPr>
          <a:xfrm>
            <a:off x="663480" y="2482920"/>
            <a:ext cx="5732640" cy="68040"/>
          </a:xfrm>
          <a:prstGeom prst="roundRect">
            <a:avLst>
              <a:gd name="adj" fmla="val 514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pic>
        <p:nvPicPr>
          <p:cNvPr id="118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496960" y="2871720"/>
            <a:ext cx="4834080" cy="682560"/>
          </a:xfrm>
          <a:prstGeom prst="rect">
            <a:avLst/>
          </a:prstGeom>
          <a:ln>
            <a:noFill/>
          </a:ln>
        </p:spPr>
      </p:pic>
      <p:pic>
        <p:nvPicPr>
          <p:cNvPr id="119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789360" y="4095720"/>
            <a:ext cx="3898800" cy="870120"/>
          </a:xfrm>
          <a:prstGeom prst="rect">
            <a:avLst/>
          </a:prstGeom>
          <a:ln>
            <a:noFill/>
          </a:ln>
        </p:spPr>
      </p:pic>
      <p:sp>
        <p:nvSpPr>
          <p:cNvPr id="120" name="CustomShape 4"/>
          <p:cNvSpPr/>
          <p:nvPr/>
        </p:nvSpPr>
        <p:spPr>
          <a:xfrm>
            <a:off x="696960" y="3741840"/>
            <a:ext cx="453312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with normalization constant: </a:t>
            </a:r>
            <a:endParaRPr/>
          </a:p>
        </p:txBody>
      </p:sp>
      <p:sp>
        <p:nvSpPr>
          <p:cNvPr id="121" name="CustomShape 5"/>
          <p:cNvSpPr/>
          <p:nvPr/>
        </p:nvSpPr>
        <p:spPr>
          <a:xfrm>
            <a:off x="714240" y="5137200"/>
            <a:ext cx="860508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Note: Parity; the n=even wavefunctions are even,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	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	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	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	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   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the n=odd wavefunctions are odd. </a:t>
            </a:r>
            <a:endParaRPr/>
          </a:p>
        </p:txBody>
      </p:sp>
      <p:sp>
        <p:nvSpPr>
          <p:cNvPr id="122" name="CustomShape 6"/>
          <p:cNvSpPr/>
          <p:nvPr/>
        </p:nvSpPr>
        <p:spPr>
          <a:xfrm>
            <a:off x="612720" y="6089760"/>
            <a:ext cx="9312480" cy="7207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And since the hamiltonian is even, the expectation value on </a:t>
            </a:r>
            <a:endParaRPr/>
          </a:p>
          <a:p>
            <a:pPr>
              <a:lnSpc>
                <a:spcPct val="97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    </a:t>
            </a:r>
            <a:r>
              <a:rPr lang="en-GB" sz="2400">
                <a:solidFill>
                  <a:srgbClr val="000000"/>
                </a:solidFill>
                <a:latin typeface="Bitstream Vera Serif"/>
              </a:rPr>
              <a:t>energy eigenstates of odd functions are identically zero. </a:t>
            </a:r>
            <a:endParaRPr/>
          </a:p>
        </p:txBody>
      </p:sp>
      <p:pic>
        <p:nvPicPr>
          <p:cNvPr id="123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1482840" y="6811920"/>
            <a:ext cx="7667640" cy="646200"/>
          </a:xfrm>
          <a:prstGeom prst="rect">
            <a:avLst/>
          </a:prstGeom>
          <a:ln>
            <a:noFill/>
          </a:ln>
        </p:spPr>
      </p:pic>
      <p:sp>
        <p:nvSpPr>
          <p:cNvPr id="124" name="CustomShape 7"/>
          <p:cNvSpPr/>
          <p:nvPr/>
        </p:nvSpPr>
        <p:spPr>
          <a:xfrm>
            <a:off x="476280" y="6991200"/>
            <a:ext cx="59508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Ex: </a:t>
            </a:r>
            <a:endParaRPr/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1468440" y="396720"/>
            <a:ext cx="3591360" cy="366120"/>
          </a:xfrm>
          <a:prstGeom prst="rect">
            <a:avLst/>
          </a:prstGeom>
          <a:noFill/>
          <a:ln>
            <a:noFill/>
          </a:ln>
        </p:spPr>
        <p:txBody>
          <a:bodyPr wrap="none" lIns="0" rIns="0" tIns="0" bIns="0"/>
          <a:p>
            <a:pPr>
              <a:lnSpc>
                <a:spcPct val="98000"/>
              </a:lnSpc>
            </a:pPr>
            <a:r>
              <a:rPr lang="en-GB" sz="2400">
                <a:solidFill>
                  <a:srgbClr val="000000"/>
                </a:solidFill>
                <a:latin typeface="Bitstream Vera Serif"/>
              </a:rPr>
              <a:t>n=0  The Ground State</a:t>
            </a:r>
            <a:endParaRPr/>
          </a:p>
        </p:txBody>
      </p:sp>
      <p:sp>
        <p:nvSpPr>
          <p:cNvPr id="126" name="CustomShape 2"/>
          <p:cNvSpPr/>
          <p:nvPr/>
        </p:nvSpPr>
        <p:spPr>
          <a:xfrm>
            <a:off x="1362240" y="754200"/>
            <a:ext cx="3797280" cy="79200"/>
          </a:xfrm>
          <a:prstGeom prst="roundRect">
            <a:avLst>
              <a:gd name="adj" fmla="val 432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</a:ln>
        </p:spPr>
      </p:sp>
      <p:pic>
        <p:nvPicPr>
          <p:cNvPr id="127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636480" y="861840"/>
            <a:ext cx="8796600" cy="6440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